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4" r:id="rId4"/>
    <p:sldId id="280" r:id="rId5"/>
    <p:sldId id="281" r:id="rId6"/>
    <p:sldId id="282" r:id="rId7"/>
    <p:sldId id="287" r:id="rId8"/>
    <p:sldId id="290" r:id="rId9"/>
    <p:sldId id="293" r:id="rId10"/>
    <p:sldId id="257" r:id="rId11"/>
    <p:sldId id="297" r:id="rId12"/>
    <p:sldId id="298" r:id="rId13"/>
    <p:sldId id="299" r:id="rId14"/>
    <p:sldId id="258" r:id="rId15"/>
    <p:sldId id="260" r:id="rId16"/>
    <p:sldId id="261" r:id="rId17"/>
    <p:sldId id="262" r:id="rId18"/>
    <p:sldId id="263" r:id="rId19"/>
    <p:sldId id="264" r:id="rId20"/>
    <p:sldId id="321" r:id="rId21"/>
    <p:sldId id="265" r:id="rId22"/>
    <p:sldId id="266" r:id="rId23"/>
    <p:sldId id="300" r:id="rId24"/>
    <p:sldId id="267" r:id="rId25"/>
    <p:sldId id="301" r:id="rId26"/>
    <p:sldId id="268" r:id="rId27"/>
    <p:sldId id="269" r:id="rId28"/>
    <p:sldId id="341" r:id="rId29"/>
    <p:sldId id="270" r:id="rId30"/>
    <p:sldId id="271" r:id="rId31"/>
    <p:sldId id="303" r:id="rId32"/>
    <p:sldId id="340" r:id="rId33"/>
    <p:sldId id="305" r:id="rId34"/>
    <p:sldId id="306" r:id="rId35"/>
    <p:sldId id="320"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2" d="100"/>
          <a:sy n="72" d="100"/>
        </p:scale>
        <p:origin x="-109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A28FD2E-C3E7-48D9-92F0-BB40ED67975A}"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ru-RU"/>
        </a:p>
      </dgm:t>
    </dgm:pt>
    <dgm:pt modelId="{CD8A75E6-F746-4C9C-BB92-EDBC595948B7}">
      <dgm:prSet phldrT="[Текст]" phldr="0" custT="1"/>
      <dgm:spPr/>
      <dgm:t>
        <a:bodyPr vert="horz" wrap="square"/>
        <a:p>
          <a:pPr>
            <a:lnSpc>
              <a:spcPct val="100000"/>
            </a:lnSpc>
            <a:spcBef>
              <a:spcPct val="0"/>
            </a:spcBef>
            <a:spcAft>
              <a:spcPct val="35000"/>
            </a:spcAft>
          </a:pPr>
          <a:r>
            <a:rPr lang="uk-UA" sz="1800" b="1" dirty="0" smtClean="0">
              <a:solidFill>
                <a:schemeClr val="bg1"/>
              </a:solidFill>
            </a:rPr>
            <a:t>Особливості мистецтва бароко</a:t>
          </a:r>
          <a:r>
            <a:rPr lang="uk-UA" sz="1800" b="1" dirty="0" smtClean="0">
              <a:solidFill>
                <a:schemeClr val="bg1"/>
              </a:solidFill>
            </a:rPr>
            <a:t/>
          </a:r>
          <a:endParaRPr lang="uk-UA" sz="1800" b="1" dirty="0" smtClean="0">
            <a:solidFill>
              <a:schemeClr val="bg1"/>
            </a:solidFill>
          </a:endParaRPr>
        </a:p>
      </dgm:t>
    </dgm:pt>
    <dgm:pt modelId="{AAD86D5B-7F51-4EF2-91EC-B7D64E642813}" cxnId="{DF9C4B0E-3E71-4911-A5A2-F33CE8D4F244}" type="parTrans">
      <dgm:prSet/>
      <dgm:spPr/>
      <dgm:t>
        <a:bodyPr/>
        <a:lstStyle/>
        <a:p>
          <a:endParaRPr lang="ru-RU"/>
        </a:p>
      </dgm:t>
    </dgm:pt>
    <dgm:pt modelId="{C0CDF78D-9AB3-46FA-A041-599DAEFDEAB4}" cxnId="{DF9C4B0E-3E71-4911-A5A2-F33CE8D4F244}" type="sibTrans">
      <dgm:prSet/>
      <dgm:spPr/>
      <dgm:t>
        <a:bodyPr/>
        <a:lstStyle/>
        <a:p>
          <a:endParaRPr lang="ru-RU"/>
        </a:p>
      </dgm:t>
    </dgm:pt>
    <dgm:pt modelId="{D7115406-484C-4DF8-974E-FF369D62B7FD}">
      <dgm:prSet phldrT="[Текст]" phldr="0" custT="1"/>
      <dgm:spPr/>
      <dgm:t>
        <a:bodyPr vert="horz" wrap="square"/>
        <a:p>
          <a:pPr>
            <a:lnSpc>
              <a:spcPct val="100000"/>
            </a:lnSpc>
            <a:spcBef>
              <a:spcPct val="0"/>
            </a:spcBef>
            <a:spcAft>
              <a:spcPct val="35000"/>
            </a:spcAft>
          </a:pPr>
          <a:r>
            <a:rPr lang="uk-UA" sz="2800" dirty="0" err="1" smtClean="0">
              <a:solidFill>
                <a:schemeClr val="bg1"/>
              </a:solidFill>
            </a:rPr>
            <a:t>Видовищність,пишність, урочистість, динамізм</a:t>
          </a:r>
          <a:r>
            <a:rPr lang="uk-UA" sz="2800" dirty="0" smtClean="0">
              <a:solidFill>
                <a:schemeClr val="accent6">
                  <a:lumMod val="75000"/>
                </a:schemeClr>
              </a:solidFill>
            </a:rPr>
            <a:t> </a:t>
          </a:r>
          <a:r>
            <a:rPr lang="ru-RU" sz="2800" dirty="0">
              <a:solidFill>
                <a:schemeClr val="accent6">
                  <a:lumMod val="75000"/>
                </a:schemeClr>
              </a:solidFill>
            </a:rPr>
            <a:t/>
          </a:r>
          <a:endParaRPr lang="ru-RU" sz="2800" dirty="0">
            <a:solidFill>
              <a:schemeClr val="accent6">
                <a:lumMod val="75000"/>
              </a:schemeClr>
            </a:solidFill>
          </a:endParaRPr>
        </a:p>
      </dgm:t>
    </dgm:pt>
    <dgm:pt modelId="{9A56F170-B276-42E9-A2B7-2DE0CDE796FA}" cxnId="{23D6EDF9-8A8D-4339-86CE-E2B85D0A65F3}" type="parTrans">
      <dgm:prSet/>
      <dgm:spPr/>
      <dgm:t>
        <a:bodyPr/>
        <a:lstStyle/>
        <a:p>
          <a:endParaRPr lang="ru-RU"/>
        </a:p>
      </dgm:t>
    </dgm:pt>
    <dgm:pt modelId="{9FE5E3D0-27ED-4C00-8861-C72F0CF49ACC}" cxnId="{23D6EDF9-8A8D-4339-86CE-E2B85D0A65F3}" type="sibTrans">
      <dgm:prSet/>
      <dgm:spPr/>
      <dgm:t>
        <a:bodyPr/>
        <a:lstStyle/>
        <a:p>
          <a:endParaRPr lang="ru-RU"/>
        </a:p>
      </dgm:t>
    </dgm:pt>
    <dgm:pt modelId="{F834F5D3-5454-49BC-A275-CF9EBC8217E2}">
      <dgm:prSet phldrT="[Текст]" phldr="0" custT="1"/>
      <dgm:spPr/>
      <dgm:t>
        <a:bodyPr vert="horz" wrap="square"/>
        <a:p>
          <a:pPr>
            <a:lnSpc>
              <a:spcPct val="100000"/>
            </a:lnSpc>
            <a:spcBef>
              <a:spcPct val="0"/>
            </a:spcBef>
            <a:spcAft>
              <a:spcPct val="35000"/>
            </a:spcAft>
          </a:pPr>
          <a:r>
            <a:rPr lang="uk-UA" sz="2800" dirty="0" smtClean="0">
              <a:solidFill>
                <a:schemeClr val="bg1"/>
              </a:solidFill>
            </a:rPr>
            <a:t>Яскраві художні засоби</a:t>
          </a:r>
          <a:r>
            <a:rPr lang="uk-UA" sz="2800" dirty="0" smtClean="0">
              <a:solidFill>
                <a:schemeClr val="bg1"/>
              </a:solidFill>
            </a:rPr>
            <a:t/>
          </a:r>
          <a:endParaRPr lang="uk-UA" sz="2800" dirty="0" smtClean="0">
            <a:solidFill>
              <a:schemeClr val="bg1"/>
            </a:solidFill>
          </a:endParaRPr>
        </a:p>
      </dgm:t>
    </dgm:pt>
    <dgm:pt modelId="{42A05BAF-A301-43BC-A721-3AC827DB690A}" cxnId="{B794E478-8C95-417D-A086-0A22EC723361}" type="parTrans">
      <dgm:prSet/>
      <dgm:spPr/>
      <dgm:t>
        <a:bodyPr/>
        <a:lstStyle/>
        <a:p>
          <a:endParaRPr lang="ru-RU"/>
        </a:p>
      </dgm:t>
    </dgm:pt>
    <dgm:pt modelId="{46EA4E8E-68EE-48EA-A7F9-72AB755C189D}" cxnId="{B794E478-8C95-417D-A086-0A22EC723361}" type="sibTrans">
      <dgm:prSet/>
      <dgm:spPr/>
      <dgm:t>
        <a:bodyPr/>
        <a:lstStyle/>
        <a:p>
          <a:endParaRPr lang="ru-RU"/>
        </a:p>
      </dgm:t>
    </dgm:pt>
    <dgm:pt modelId="{1242509A-627B-4D42-B509-2FBA4F27166F}">
      <dgm:prSet phldrT="[Текст]" phldr="0" custT="1"/>
      <dgm:spPr/>
      <dgm:t>
        <a:bodyPr vert="horz" wrap="square"/>
        <a:p>
          <a:pPr>
            <a:lnSpc>
              <a:spcPct val="100000"/>
            </a:lnSpc>
            <a:spcBef>
              <a:spcPct val="0"/>
            </a:spcBef>
            <a:spcAft>
              <a:spcPct val="35000"/>
            </a:spcAft>
          </a:pPr>
          <a:r>
            <a:rPr lang="uk-UA" sz="2400" dirty="0" smtClean="0">
              <a:solidFill>
                <a:schemeClr val="bg1"/>
              </a:solidFill>
            </a:rPr>
            <a:t>Головна увага – пристрастям і відчуттям людини</a:t>
          </a:r>
          <a:r>
            <a:rPr lang="uk-UA" sz="2400" dirty="0" smtClean="0">
              <a:solidFill>
                <a:schemeClr val="bg1"/>
              </a:solidFill>
            </a:rPr>
            <a:t/>
          </a:r>
          <a:endParaRPr lang="uk-UA" sz="2400" dirty="0" smtClean="0">
            <a:solidFill>
              <a:schemeClr val="bg1"/>
            </a:solidFill>
          </a:endParaRPr>
        </a:p>
      </dgm:t>
    </dgm:pt>
    <dgm:pt modelId="{54235C3D-6637-490D-A09E-556884A36D3D}" cxnId="{B1A59B7D-3FC0-4D43-9D2C-0AC5967D9C26}" type="parTrans">
      <dgm:prSet/>
      <dgm:spPr/>
      <dgm:t>
        <a:bodyPr/>
        <a:lstStyle/>
        <a:p>
          <a:endParaRPr lang="ru-RU"/>
        </a:p>
      </dgm:t>
    </dgm:pt>
    <dgm:pt modelId="{6029999F-60B7-4438-838C-D95F49E75E32}" cxnId="{B1A59B7D-3FC0-4D43-9D2C-0AC5967D9C26}" type="sibTrans">
      <dgm:prSet/>
      <dgm:spPr/>
      <dgm:t>
        <a:bodyPr/>
        <a:lstStyle/>
        <a:p>
          <a:endParaRPr lang="ru-RU"/>
        </a:p>
      </dgm:t>
    </dgm:pt>
    <dgm:pt modelId="{5E1BACC9-A1E5-4128-A1A1-9C1F11331B93}">
      <dgm:prSet phldrT="[Текст]" phldr="0" custT="1"/>
      <dgm:spPr/>
      <dgm:t>
        <a:bodyPr vert="horz" wrap="square"/>
        <a:p>
          <a:pPr>
            <a:lnSpc>
              <a:spcPct val="100000"/>
            </a:lnSpc>
            <a:spcBef>
              <a:spcPct val="0"/>
            </a:spcBef>
            <a:spcAft>
              <a:spcPct val="35000"/>
            </a:spcAft>
          </a:pPr>
          <a:r>
            <a:rPr lang="uk-UA" sz="2800" dirty="0" smtClean="0">
              <a:solidFill>
                <a:schemeClr val="bg1"/>
              </a:solidFill>
            </a:rPr>
            <a:t>Поєднання реального та уявного</a:t>
          </a:r>
          <a:r>
            <a:rPr lang="uk-UA" sz="2800" dirty="0" smtClean="0">
              <a:solidFill>
                <a:schemeClr val="bg1"/>
              </a:solidFill>
            </a:rPr>
            <a:t/>
          </a:r>
          <a:endParaRPr lang="uk-UA" sz="2800" dirty="0" smtClean="0">
            <a:solidFill>
              <a:schemeClr val="bg1"/>
            </a:solidFill>
          </a:endParaRPr>
        </a:p>
      </dgm:t>
    </dgm:pt>
    <dgm:pt modelId="{DEE6A343-FA0D-43D2-9EF7-73FCF3210771}" cxnId="{B60E8214-9122-4803-9AC7-75C47AD8624D}" type="parTrans">
      <dgm:prSet/>
      <dgm:spPr/>
      <dgm:t>
        <a:bodyPr/>
        <a:lstStyle/>
        <a:p>
          <a:endParaRPr lang="ru-RU"/>
        </a:p>
      </dgm:t>
    </dgm:pt>
    <dgm:pt modelId="{4F63C197-CDC2-46C8-B854-5CB11CEF9733}" cxnId="{B60E8214-9122-4803-9AC7-75C47AD8624D}" type="sibTrans">
      <dgm:prSet/>
      <dgm:spPr/>
      <dgm:t>
        <a:bodyPr/>
        <a:lstStyle/>
        <a:p>
          <a:endParaRPr lang="ru-RU"/>
        </a:p>
      </dgm:t>
    </dgm:pt>
    <dgm:pt modelId="{6A638589-BAA0-409A-B7A6-F6F7975E5382}" type="pres">
      <dgm:prSet presAssocID="{2A28FD2E-C3E7-48D9-92F0-BB40ED67975A}" presName="cycle" presStyleCnt="0">
        <dgm:presLayoutVars>
          <dgm:chMax val="1"/>
          <dgm:dir/>
          <dgm:animLvl val="ctr"/>
          <dgm:resizeHandles val="exact"/>
        </dgm:presLayoutVars>
      </dgm:prSet>
      <dgm:spPr/>
      <dgm:t>
        <a:bodyPr/>
        <a:lstStyle/>
        <a:p>
          <a:endParaRPr lang="ru-RU"/>
        </a:p>
      </dgm:t>
    </dgm:pt>
    <dgm:pt modelId="{89831EC9-C9B7-4759-B68D-7A6AE31EB896}" type="pres">
      <dgm:prSet presAssocID="{CD8A75E6-F746-4C9C-BB92-EDBC595948B7}" presName="centerShape" presStyleLbl="node0" presStyleIdx="0" presStyleCnt="1" custScaleX="181750" custScaleY="129071"/>
      <dgm:spPr/>
      <dgm:t>
        <a:bodyPr/>
        <a:lstStyle/>
        <a:p>
          <a:endParaRPr lang="ru-RU"/>
        </a:p>
      </dgm:t>
    </dgm:pt>
    <dgm:pt modelId="{86937337-A998-4196-915D-313B33078588}" type="pres">
      <dgm:prSet presAssocID="{9A56F170-B276-42E9-A2B7-2DE0CDE796FA}" presName="Name9" presStyleLbl="parChTrans1D2" presStyleIdx="0" presStyleCnt="4"/>
      <dgm:spPr/>
      <dgm:t>
        <a:bodyPr/>
        <a:lstStyle/>
        <a:p>
          <a:endParaRPr lang="ru-RU"/>
        </a:p>
      </dgm:t>
    </dgm:pt>
    <dgm:pt modelId="{5BB0A69E-20F4-4BA8-A6AF-F947D184184C}" type="pres">
      <dgm:prSet presAssocID="{9A56F170-B276-42E9-A2B7-2DE0CDE796FA}" presName="connTx" presStyleCnt="0"/>
      <dgm:spPr/>
      <dgm:t>
        <a:bodyPr/>
        <a:lstStyle/>
        <a:p>
          <a:endParaRPr lang="ru-RU"/>
        </a:p>
      </dgm:t>
    </dgm:pt>
    <dgm:pt modelId="{D1549321-CE76-4EB6-80A3-590AC942A954}" type="pres">
      <dgm:prSet presAssocID="{D7115406-484C-4DF8-974E-FF369D62B7FD}" presName="node" presStyleLbl="node1" presStyleIdx="0" presStyleCnt="4" custScaleX="464029">
        <dgm:presLayoutVars>
          <dgm:bulletEnabled val="1"/>
        </dgm:presLayoutVars>
      </dgm:prSet>
      <dgm:spPr/>
      <dgm:t>
        <a:bodyPr/>
        <a:lstStyle/>
        <a:p>
          <a:endParaRPr lang="ru-RU"/>
        </a:p>
      </dgm:t>
    </dgm:pt>
    <dgm:pt modelId="{367C9CF3-D1E9-426F-8D80-7D6F515E90BB}" type="pres">
      <dgm:prSet presAssocID="{42A05BAF-A301-43BC-A721-3AC827DB690A}" presName="Name9" presStyleLbl="parChTrans1D2" presStyleIdx="1" presStyleCnt="4"/>
      <dgm:spPr/>
      <dgm:t>
        <a:bodyPr/>
        <a:lstStyle/>
        <a:p>
          <a:endParaRPr lang="ru-RU"/>
        </a:p>
      </dgm:t>
    </dgm:pt>
    <dgm:pt modelId="{9594CD39-374D-42B4-B545-24E060E64A77}" type="pres">
      <dgm:prSet presAssocID="{42A05BAF-A301-43BC-A721-3AC827DB690A}" presName="connTx" presStyleCnt="0"/>
      <dgm:spPr/>
      <dgm:t>
        <a:bodyPr/>
        <a:lstStyle/>
        <a:p>
          <a:endParaRPr lang="ru-RU"/>
        </a:p>
      </dgm:t>
    </dgm:pt>
    <dgm:pt modelId="{F82D0E96-3D2E-4E33-8D08-9F66DB2F5A48}" type="pres">
      <dgm:prSet presAssocID="{F834F5D3-5454-49BC-A275-CF9EBC8217E2}" presName="node" presStyleLbl="node1" presStyleIdx="1" presStyleCnt="4" custScaleX="234168" custScaleY="89374" custRadScaleRad="164859" custRadScaleInc="-1587">
        <dgm:presLayoutVars>
          <dgm:bulletEnabled val="1"/>
        </dgm:presLayoutVars>
      </dgm:prSet>
      <dgm:spPr/>
      <dgm:t>
        <a:bodyPr/>
        <a:lstStyle/>
        <a:p>
          <a:endParaRPr lang="ru-RU"/>
        </a:p>
      </dgm:t>
    </dgm:pt>
    <dgm:pt modelId="{A039D057-2AB7-4AAA-853D-37D70003ADC8}" type="pres">
      <dgm:prSet presAssocID="{54235C3D-6637-490D-A09E-556884A36D3D}" presName="Name9" presStyleLbl="parChTrans1D2" presStyleIdx="2" presStyleCnt="4"/>
      <dgm:spPr/>
      <dgm:t>
        <a:bodyPr/>
        <a:lstStyle/>
        <a:p>
          <a:endParaRPr lang="ru-RU"/>
        </a:p>
      </dgm:t>
    </dgm:pt>
    <dgm:pt modelId="{D17C81CF-CE67-418B-9074-887A87FCE890}" type="pres">
      <dgm:prSet presAssocID="{54235C3D-6637-490D-A09E-556884A36D3D}" presName="connTx" presStyleCnt="0"/>
      <dgm:spPr/>
      <dgm:t>
        <a:bodyPr/>
        <a:lstStyle/>
        <a:p>
          <a:endParaRPr lang="ru-RU"/>
        </a:p>
      </dgm:t>
    </dgm:pt>
    <dgm:pt modelId="{DCB33B48-4A24-45B7-B91D-984903767911}" type="pres">
      <dgm:prSet presAssocID="{1242509A-627B-4D42-B509-2FBA4F27166F}" presName="node" presStyleLbl="node1" presStyleIdx="2" presStyleCnt="4" custScaleX="497035">
        <dgm:presLayoutVars>
          <dgm:bulletEnabled val="1"/>
        </dgm:presLayoutVars>
      </dgm:prSet>
      <dgm:spPr/>
      <dgm:t>
        <a:bodyPr/>
        <a:lstStyle/>
        <a:p>
          <a:endParaRPr lang="ru-RU"/>
        </a:p>
      </dgm:t>
    </dgm:pt>
    <dgm:pt modelId="{CF1E38B7-EE88-4544-AB7F-B1B07A240BAC}" type="pres">
      <dgm:prSet presAssocID="{DEE6A343-FA0D-43D2-9EF7-73FCF3210771}" presName="Name9" presStyleLbl="parChTrans1D2" presStyleIdx="3" presStyleCnt="4"/>
      <dgm:spPr/>
      <dgm:t>
        <a:bodyPr/>
        <a:lstStyle/>
        <a:p>
          <a:endParaRPr lang="ru-RU"/>
        </a:p>
      </dgm:t>
    </dgm:pt>
    <dgm:pt modelId="{11A24B1D-3432-49D6-AE31-1871CF4C8DF1}" type="pres">
      <dgm:prSet presAssocID="{DEE6A343-FA0D-43D2-9EF7-73FCF3210771}" presName="connTx" presStyleCnt="0"/>
      <dgm:spPr/>
      <dgm:t>
        <a:bodyPr/>
        <a:lstStyle/>
        <a:p>
          <a:endParaRPr lang="ru-RU"/>
        </a:p>
      </dgm:t>
    </dgm:pt>
    <dgm:pt modelId="{3B458F6D-4DE9-453B-8C48-900757C6592B}" type="pres">
      <dgm:prSet presAssocID="{5E1BACC9-A1E5-4128-A1A1-9C1F11331B93}" presName="node" presStyleLbl="node1" presStyleIdx="3" presStyleCnt="4" custScaleX="262462" custRadScaleRad="163616" custRadScaleInc="1845">
        <dgm:presLayoutVars>
          <dgm:bulletEnabled val="1"/>
        </dgm:presLayoutVars>
      </dgm:prSet>
      <dgm:spPr/>
      <dgm:t>
        <a:bodyPr/>
        <a:lstStyle/>
        <a:p>
          <a:endParaRPr lang="ru-RU"/>
        </a:p>
      </dgm:t>
    </dgm:pt>
  </dgm:ptLst>
  <dgm:cxnLst>
    <dgm:cxn modelId="{DF9C4B0E-3E71-4911-A5A2-F33CE8D4F244}" srcId="{2A28FD2E-C3E7-48D9-92F0-BB40ED67975A}" destId="{CD8A75E6-F746-4C9C-BB92-EDBC595948B7}" srcOrd="0" destOrd="0" parTransId="{AAD86D5B-7F51-4EF2-91EC-B7D64E642813}" sibTransId="{C0CDF78D-9AB3-46FA-A041-599DAEFDEAB4}"/>
    <dgm:cxn modelId="{23D6EDF9-8A8D-4339-86CE-E2B85D0A65F3}" srcId="{CD8A75E6-F746-4C9C-BB92-EDBC595948B7}" destId="{D7115406-484C-4DF8-974E-FF369D62B7FD}" srcOrd="0" destOrd="0" parTransId="{9A56F170-B276-42E9-A2B7-2DE0CDE796FA}" sibTransId="{9FE5E3D0-27ED-4C00-8861-C72F0CF49ACC}"/>
    <dgm:cxn modelId="{B794E478-8C95-417D-A086-0A22EC723361}" srcId="{CD8A75E6-F746-4C9C-BB92-EDBC595948B7}" destId="{F834F5D3-5454-49BC-A275-CF9EBC8217E2}" srcOrd="1" destOrd="0" parTransId="{42A05BAF-A301-43BC-A721-3AC827DB690A}" sibTransId="{46EA4E8E-68EE-48EA-A7F9-72AB755C189D}"/>
    <dgm:cxn modelId="{B1A59B7D-3FC0-4D43-9D2C-0AC5967D9C26}" srcId="{CD8A75E6-F746-4C9C-BB92-EDBC595948B7}" destId="{1242509A-627B-4D42-B509-2FBA4F27166F}" srcOrd="2" destOrd="0" parTransId="{54235C3D-6637-490D-A09E-556884A36D3D}" sibTransId="{6029999F-60B7-4438-838C-D95F49E75E32}"/>
    <dgm:cxn modelId="{B60E8214-9122-4803-9AC7-75C47AD8624D}" srcId="{CD8A75E6-F746-4C9C-BB92-EDBC595948B7}" destId="{5E1BACC9-A1E5-4128-A1A1-9C1F11331B93}" srcOrd="3" destOrd="0" parTransId="{DEE6A343-FA0D-43D2-9EF7-73FCF3210771}" sibTransId="{4F63C197-CDC2-46C8-B854-5CB11CEF9733}"/>
    <dgm:cxn modelId="{D5BC8492-025A-4698-9E2B-8DCDB7A1F584}" type="presOf" srcId="{2A28FD2E-C3E7-48D9-92F0-BB40ED67975A}" destId="{6A638589-BAA0-409A-B7A6-F6F7975E5382}" srcOrd="0" destOrd="0" presId="urn:microsoft.com/office/officeart/2005/8/layout/radial1"/>
    <dgm:cxn modelId="{2922724C-496E-4D43-8064-F77618E73BDE}" type="presParOf" srcId="{6A638589-BAA0-409A-B7A6-F6F7975E5382}" destId="{89831EC9-C9B7-4759-B68D-7A6AE31EB896}" srcOrd="0" destOrd="0" presId="urn:microsoft.com/office/officeart/2005/8/layout/radial1"/>
    <dgm:cxn modelId="{4161F350-8F42-41B6-B95D-F86974889300}" type="presOf" srcId="{CD8A75E6-F746-4C9C-BB92-EDBC595948B7}" destId="{89831EC9-C9B7-4759-B68D-7A6AE31EB896}" srcOrd="0" destOrd="0" presId="urn:microsoft.com/office/officeart/2005/8/layout/radial1"/>
    <dgm:cxn modelId="{1768CCA2-DCF7-4DF6-A41E-02F9BB96B2F7}" type="presParOf" srcId="{6A638589-BAA0-409A-B7A6-F6F7975E5382}" destId="{86937337-A998-4196-915D-313B33078588}" srcOrd="1" destOrd="0" presId="urn:microsoft.com/office/officeart/2005/8/layout/radial1"/>
    <dgm:cxn modelId="{1290B078-A5B5-4EAD-9D69-F323D17D0DEF}" type="presOf" srcId="{9A56F170-B276-42E9-A2B7-2DE0CDE796FA}" destId="{86937337-A998-4196-915D-313B33078588}" srcOrd="0" destOrd="0" presId="urn:microsoft.com/office/officeart/2005/8/layout/radial1"/>
    <dgm:cxn modelId="{5677DD0D-9665-425B-8557-B5BA741EBACE}" type="presParOf" srcId="{86937337-A998-4196-915D-313B33078588}" destId="{5BB0A69E-20F4-4BA8-A6AF-F947D184184C}" srcOrd="0" destOrd="1" presId="urn:microsoft.com/office/officeart/2005/8/layout/radial1"/>
    <dgm:cxn modelId="{DAE044A9-62F2-4138-A8B8-9C195C0472DA}" type="presOf" srcId="{9A56F170-B276-42E9-A2B7-2DE0CDE796FA}" destId="{5BB0A69E-20F4-4BA8-A6AF-F947D184184C}" srcOrd="1" destOrd="0" presId="urn:microsoft.com/office/officeart/2005/8/layout/radial1"/>
    <dgm:cxn modelId="{DFEE77F7-402E-4E69-871D-E9B0BC42EC38}" type="presParOf" srcId="{6A638589-BAA0-409A-B7A6-F6F7975E5382}" destId="{D1549321-CE76-4EB6-80A3-590AC942A954}" srcOrd="2" destOrd="0" presId="urn:microsoft.com/office/officeart/2005/8/layout/radial1"/>
    <dgm:cxn modelId="{57BB78A6-2491-47AF-ACE6-86C609A34227}" type="presOf" srcId="{D7115406-484C-4DF8-974E-FF369D62B7FD}" destId="{D1549321-CE76-4EB6-80A3-590AC942A954}" srcOrd="0" destOrd="0" presId="urn:microsoft.com/office/officeart/2005/8/layout/radial1"/>
    <dgm:cxn modelId="{262E3F11-7369-4554-8E74-DC4D488F62DB}" type="presParOf" srcId="{6A638589-BAA0-409A-B7A6-F6F7975E5382}" destId="{367C9CF3-D1E9-426F-8D80-7D6F515E90BB}" srcOrd="3" destOrd="0" presId="urn:microsoft.com/office/officeart/2005/8/layout/radial1"/>
    <dgm:cxn modelId="{38F366FD-7C0A-4225-877E-CA3CD2C30A4D}" type="presOf" srcId="{42A05BAF-A301-43BC-A721-3AC827DB690A}" destId="{367C9CF3-D1E9-426F-8D80-7D6F515E90BB}" srcOrd="0" destOrd="0" presId="urn:microsoft.com/office/officeart/2005/8/layout/radial1"/>
    <dgm:cxn modelId="{70F73057-79F8-4279-9D98-8A7CDC39F46B}" type="presParOf" srcId="{367C9CF3-D1E9-426F-8D80-7D6F515E90BB}" destId="{9594CD39-374D-42B4-B545-24E060E64A77}" srcOrd="0" destOrd="3" presId="urn:microsoft.com/office/officeart/2005/8/layout/radial1"/>
    <dgm:cxn modelId="{1EC5964E-1021-408D-8D99-540C3CAAEE09}" type="presOf" srcId="{42A05BAF-A301-43BC-A721-3AC827DB690A}" destId="{9594CD39-374D-42B4-B545-24E060E64A77}" srcOrd="1" destOrd="0" presId="urn:microsoft.com/office/officeart/2005/8/layout/radial1"/>
    <dgm:cxn modelId="{B88473A0-8DED-4A85-9B91-DE9819C59024}" type="presParOf" srcId="{6A638589-BAA0-409A-B7A6-F6F7975E5382}" destId="{F82D0E96-3D2E-4E33-8D08-9F66DB2F5A48}" srcOrd="4" destOrd="0" presId="urn:microsoft.com/office/officeart/2005/8/layout/radial1"/>
    <dgm:cxn modelId="{6666005D-84A4-4C8C-AF66-E1629F70035D}" type="presOf" srcId="{F834F5D3-5454-49BC-A275-CF9EBC8217E2}" destId="{F82D0E96-3D2E-4E33-8D08-9F66DB2F5A48}" srcOrd="0" destOrd="0" presId="urn:microsoft.com/office/officeart/2005/8/layout/radial1"/>
    <dgm:cxn modelId="{663F33CE-1FEE-4412-9482-E4BBDADA1DB6}" type="presParOf" srcId="{6A638589-BAA0-409A-B7A6-F6F7975E5382}" destId="{A039D057-2AB7-4AAA-853D-37D70003ADC8}" srcOrd="5" destOrd="0" presId="urn:microsoft.com/office/officeart/2005/8/layout/radial1"/>
    <dgm:cxn modelId="{D85BB23E-9BAF-466D-BBAD-20F7912F9ECC}" type="presOf" srcId="{54235C3D-6637-490D-A09E-556884A36D3D}" destId="{A039D057-2AB7-4AAA-853D-37D70003ADC8}" srcOrd="0" destOrd="0" presId="urn:microsoft.com/office/officeart/2005/8/layout/radial1"/>
    <dgm:cxn modelId="{6C0B2EEF-C490-4685-80F5-7AF5A5CF8187}" type="presParOf" srcId="{A039D057-2AB7-4AAA-853D-37D70003ADC8}" destId="{D17C81CF-CE67-418B-9074-887A87FCE890}" srcOrd="0" destOrd="5" presId="urn:microsoft.com/office/officeart/2005/8/layout/radial1"/>
    <dgm:cxn modelId="{7E8FC52E-B330-4DAB-95F2-3E78CC92E8C4}" type="presOf" srcId="{54235C3D-6637-490D-A09E-556884A36D3D}" destId="{D17C81CF-CE67-418B-9074-887A87FCE890}" srcOrd="1" destOrd="0" presId="urn:microsoft.com/office/officeart/2005/8/layout/radial1"/>
    <dgm:cxn modelId="{2D7F7C33-D279-4DFC-9205-EAF4125B9B4F}" type="presParOf" srcId="{6A638589-BAA0-409A-B7A6-F6F7975E5382}" destId="{DCB33B48-4A24-45B7-B91D-984903767911}" srcOrd="6" destOrd="0" presId="urn:microsoft.com/office/officeart/2005/8/layout/radial1"/>
    <dgm:cxn modelId="{253E9BF8-91B5-4C87-927E-84916C3546E8}" type="presOf" srcId="{1242509A-627B-4D42-B509-2FBA4F27166F}" destId="{DCB33B48-4A24-45B7-B91D-984903767911}" srcOrd="0" destOrd="0" presId="urn:microsoft.com/office/officeart/2005/8/layout/radial1"/>
    <dgm:cxn modelId="{57BB22A1-65E2-49B5-A567-58C62CDE6FAE}" type="presParOf" srcId="{6A638589-BAA0-409A-B7A6-F6F7975E5382}" destId="{CF1E38B7-EE88-4544-AB7F-B1B07A240BAC}" srcOrd="7" destOrd="0" presId="urn:microsoft.com/office/officeart/2005/8/layout/radial1"/>
    <dgm:cxn modelId="{4C20495B-DF0D-4DEF-BE2F-5A8479223FE8}" type="presOf" srcId="{DEE6A343-FA0D-43D2-9EF7-73FCF3210771}" destId="{CF1E38B7-EE88-4544-AB7F-B1B07A240BAC}" srcOrd="0" destOrd="0" presId="urn:microsoft.com/office/officeart/2005/8/layout/radial1"/>
    <dgm:cxn modelId="{34701097-EC07-4161-969C-925A036DA730}" type="presParOf" srcId="{CF1E38B7-EE88-4544-AB7F-B1B07A240BAC}" destId="{11A24B1D-3432-49D6-AE31-1871CF4C8DF1}" srcOrd="0" destOrd="7" presId="urn:microsoft.com/office/officeart/2005/8/layout/radial1"/>
    <dgm:cxn modelId="{3D43EC5D-F08C-44D1-AD93-0B3E4CCB5BB8}" type="presOf" srcId="{DEE6A343-FA0D-43D2-9EF7-73FCF3210771}" destId="{11A24B1D-3432-49D6-AE31-1871CF4C8DF1}" srcOrd="1" destOrd="0" presId="urn:microsoft.com/office/officeart/2005/8/layout/radial1"/>
    <dgm:cxn modelId="{91C77627-C899-44E5-8097-0FD21F0441F8}" type="presParOf" srcId="{6A638589-BAA0-409A-B7A6-F6F7975E5382}" destId="{3B458F6D-4DE9-453B-8C48-900757C6592B}" srcOrd="8" destOrd="0" presId="urn:microsoft.com/office/officeart/2005/8/layout/radial1"/>
    <dgm:cxn modelId="{6BFFC0C3-0388-4F8C-BAA9-806805596EAA}" type="presOf" srcId="{5E1BACC9-A1E5-4128-A1A1-9C1F11331B93}" destId="{3B458F6D-4DE9-453B-8C48-900757C6592B}" srcOrd="0" destOrd="0" presId="urn:microsoft.com/office/officeart/2005/8/layout/radial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889365" cy="5119370"/>
        <a:chOff x="0" y="0"/>
        <a:chExt cx="8889365" cy="5119370"/>
      </a:xfrm>
    </dsp:grpSpPr>
    <dsp:sp modelId="{89831EC9-C9B7-4759-B68D-7A6AE31EB896}">
      <dsp:nvSpPr>
        <dsp:cNvPr id="3" name="Oval 2"/>
        <dsp:cNvSpPr/>
      </dsp:nvSpPr>
      <dsp:spPr bwMode="white">
        <a:xfrm>
          <a:off x="3242793" y="1641960"/>
          <a:ext cx="2584571" cy="1835451"/>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uk-UA" sz="1800" b="1" dirty="0" smtClean="0">
              <a:solidFill>
                <a:schemeClr val="bg1"/>
              </a:solidFill>
            </a:rPr>
            <a:t>Особливості мистецтва бароко</a:t>
          </a:r>
          <a:endParaRPr lang="uk-UA" sz="1800" b="1" dirty="0" smtClean="0">
            <a:solidFill>
              <a:schemeClr val="bg1"/>
            </a:solidFill>
          </a:endParaRPr>
        </a:p>
      </dsp:txBody>
      <dsp:txXfrm>
        <a:off x="3242793" y="1641960"/>
        <a:ext cx="2584571" cy="1835451"/>
      </dsp:txXfrm>
    </dsp:sp>
    <dsp:sp modelId="{86937337-A998-4196-915D-313B33078588}">
      <dsp:nvSpPr>
        <dsp:cNvPr id="4" name="Freeform 3"/>
        <dsp:cNvSpPr/>
      </dsp:nvSpPr>
      <dsp:spPr bwMode="white">
        <a:xfrm>
          <a:off x="4425122" y="1517606"/>
          <a:ext cx="219912" cy="28795"/>
        </a:xfrm>
        <a:custGeom>
          <a:avLst/>
          <a:gdLst/>
          <a:ahLst/>
          <a:cxnLst/>
          <a:pathLst>
            <a:path w="346" h="45">
              <a:moveTo>
                <a:pt x="173" y="196"/>
              </a:moveTo>
              <a:lnTo>
                <a:pt x="173" y="-15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ru-RU"/>
        </a:p>
      </dsp:txBody>
      <dsp:txXfrm>
        <a:off x="4425122" y="1517606"/>
        <a:ext cx="219912" cy="28795"/>
      </dsp:txXfrm>
    </dsp:sp>
    <dsp:sp modelId="{D1549321-CE76-4EB6-80A3-590AC942A954}">
      <dsp:nvSpPr>
        <dsp:cNvPr id="5" name="Oval 4"/>
        <dsp:cNvSpPr/>
      </dsp:nvSpPr>
      <dsp:spPr bwMode="white">
        <a:xfrm>
          <a:off x="1235723" y="0"/>
          <a:ext cx="6598712" cy="1422047"/>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uk-UA" sz="2800" dirty="0" err="1" smtClean="0">
              <a:solidFill>
                <a:schemeClr val="bg1"/>
              </a:solidFill>
            </a:rPr>
            <a:t>Видовищність,пишність, урочистість, динамізм</a:t>
          </a:r>
          <a:r>
            <a:rPr lang="uk-UA" sz="2800" dirty="0" smtClean="0">
              <a:solidFill>
                <a:schemeClr val="accent6">
                  <a:lumMod val="75000"/>
                </a:schemeClr>
              </a:solidFill>
            </a:rPr>
            <a:t> </a:t>
          </a:r>
          <a:endParaRPr lang="ru-RU" sz="2800" dirty="0">
            <a:solidFill>
              <a:schemeClr val="accent6">
                <a:lumMod val="75000"/>
              </a:schemeClr>
            </a:solidFill>
          </a:endParaRPr>
        </a:p>
      </dsp:txBody>
      <dsp:txXfrm>
        <a:off x="1235723" y="0"/>
        <a:ext cx="6598712" cy="1422047"/>
      </dsp:txXfrm>
    </dsp:sp>
    <dsp:sp modelId="{367C9CF3-D1E9-426F-8D80-7D6F515E90BB}">
      <dsp:nvSpPr>
        <dsp:cNvPr id="6" name="Freeform 5"/>
        <dsp:cNvSpPr/>
      </dsp:nvSpPr>
      <dsp:spPr bwMode="white">
        <a:xfrm>
          <a:off x="5560511" y="2528920"/>
          <a:ext cx="266610" cy="28795"/>
        </a:xfrm>
        <a:custGeom>
          <a:avLst/>
          <a:gdLst/>
          <a:ahLst/>
          <a:cxnLst/>
          <a:pathLst>
            <a:path w="420" h="45">
              <a:moveTo>
                <a:pt x="420" y="20"/>
              </a:moveTo>
              <a:lnTo>
                <a:pt x="0" y="26"/>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ru-RU"/>
        </a:p>
      </dsp:txBody>
      <dsp:txXfrm>
        <a:off x="5560511" y="2528920"/>
        <a:ext cx="266610" cy="28795"/>
      </dsp:txXfrm>
    </dsp:sp>
    <dsp:sp modelId="{F82D0E96-3D2E-4E33-8D08-9F66DB2F5A48}">
      <dsp:nvSpPr>
        <dsp:cNvPr id="7" name="Oval 6"/>
        <dsp:cNvSpPr/>
      </dsp:nvSpPr>
      <dsp:spPr bwMode="white">
        <a:xfrm>
          <a:off x="5559385" y="1886229"/>
          <a:ext cx="3329980" cy="1270940"/>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uk-UA" sz="2800" dirty="0" smtClean="0">
              <a:solidFill>
                <a:schemeClr val="bg1"/>
              </a:solidFill>
            </a:rPr>
            <a:t>Яскраві художні засоби</a:t>
          </a:r>
          <a:endParaRPr lang="uk-UA" sz="2800" dirty="0" smtClean="0">
            <a:solidFill>
              <a:schemeClr val="bg1"/>
            </a:solidFill>
          </a:endParaRPr>
        </a:p>
      </dsp:txBody>
      <dsp:txXfrm>
        <a:off x="5559385" y="1886229"/>
        <a:ext cx="3329980" cy="1270940"/>
      </dsp:txXfrm>
    </dsp:sp>
    <dsp:sp modelId="{A039D057-2AB7-4AAA-853D-37D70003ADC8}">
      <dsp:nvSpPr>
        <dsp:cNvPr id="8" name="Freeform 7"/>
        <dsp:cNvSpPr/>
      </dsp:nvSpPr>
      <dsp:spPr bwMode="white">
        <a:xfrm>
          <a:off x="4425122" y="3572969"/>
          <a:ext cx="219912" cy="28795"/>
        </a:xfrm>
        <a:custGeom>
          <a:avLst/>
          <a:gdLst/>
          <a:ahLst/>
          <a:cxnLst/>
          <a:pathLst>
            <a:path w="346" h="45">
              <a:moveTo>
                <a:pt x="173" y="-150"/>
              </a:moveTo>
              <a:lnTo>
                <a:pt x="173" y="196"/>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ru-RU"/>
        </a:p>
      </dsp:txBody>
      <dsp:txXfrm>
        <a:off x="4425122" y="3572969"/>
        <a:ext cx="219912" cy="28795"/>
      </dsp:txXfrm>
    </dsp:sp>
    <dsp:sp modelId="{DCB33B48-4A24-45B7-B91D-984903767911}">
      <dsp:nvSpPr>
        <dsp:cNvPr id="9" name="Oval 8"/>
        <dsp:cNvSpPr/>
      </dsp:nvSpPr>
      <dsp:spPr bwMode="white">
        <a:xfrm>
          <a:off x="1001042" y="3697323"/>
          <a:ext cx="7068072" cy="1422047"/>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uk-UA" sz="2400" dirty="0" smtClean="0">
              <a:solidFill>
                <a:schemeClr val="bg1"/>
              </a:solidFill>
            </a:rPr>
            <a:t>Головна увага – пристрастям і відчуттям людини</a:t>
          </a:r>
          <a:endParaRPr lang="uk-UA" sz="2400" dirty="0" smtClean="0">
            <a:solidFill>
              <a:schemeClr val="bg1"/>
            </a:solidFill>
          </a:endParaRPr>
        </a:p>
      </dsp:txBody>
      <dsp:txXfrm>
        <a:off x="1001042" y="3697323"/>
        <a:ext cx="7068072" cy="1422047"/>
      </dsp:txXfrm>
    </dsp:sp>
    <dsp:sp modelId="{CF1E38B7-EE88-4544-AB7F-B1B07A240BAC}">
      <dsp:nvSpPr>
        <dsp:cNvPr id="10" name="Freeform 9"/>
        <dsp:cNvSpPr/>
      </dsp:nvSpPr>
      <dsp:spPr bwMode="white">
        <a:xfrm>
          <a:off x="3243106" y="2528074"/>
          <a:ext cx="487530" cy="28795"/>
        </a:xfrm>
        <a:custGeom>
          <a:avLst/>
          <a:gdLst/>
          <a:ahLst/>
          <a:cxnLst/>
          <a:pathLst>
            <a:path w="768" h="45">
              <a:moveTo>
                <a:pt x="0" y="16"/>
              </a:moveTo>
              <a:lnTo>
                <a:pt x="768" y="29"/>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ru-RU"/>
        </a:p>
      </dsp:txBody>
      <dsp:txXfrm>
        <a:off x="3243106" y="2528074"/>
        <a:ext cx="487530" cy="28795"/>
      </dsp:txXfrm>
    </dsp:sp>
    <dsp:sp modelId="{3B458F6D-4DE9-453B-8C48-900757C6592B}">
      <dsp:nvSpPr>
        <dsp:cNvPr id="11" name="Oval 10"/>
        <dsp:cNvSpPr/>
      </dsp:nvSpPr>
      <dsp:spPr bwMode="white">
        <a:xfrm>
          <a:off x="0" y="1804833"/>
          <a:ext cx="3732334" cy="1422047"/>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uk-UA" sz="2800" dirty="0" smtClean="0">
              <a:solidFill>
                <a:schemeClr val="bg1"/>
              </a:solidFill>
            </a:rPr>
            <a:t>Поєднання реального та уявного</a:t>
          </a:r>
          <a:endParaRPr lang="uk-UA" sz="2800" dirty="0" smtClean="0">
            <a:solidFill>
              <a:schemeClr val="bg1"/>
            </a:solidFill>
          </a:endParaRPr>
        </a:p>
      </dsp:txBody>
      <dsp:txXfrm>
        <a:off x="0" y="1804833"/>
        <a:ext cx="3732334" cy="1422047"/>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endParaRPr lang="ru-RU" smtClean="0"/>
          </a:p>
          <a:p>
            <a:pPr lvl="1" eaLnBrk="1" latinLnBrk="0" hangingPunct="1"/>
            <a:r>
              <a:rPr lang="ru-RU" smtClean="0"/>
              <a:t>Второй уровень</a:t>
            </a:r>
            <a:endParaRPr lang="ru-RU" smtClean="0"/>
          </a:p>
          <a:p>
            <a:pPr lvl="2" eaLnBrk="1" latinLnBrk="0" hangingPunct="1"/>
            <a:r>
              <a:rPr lang="ru-RU" smtClean="0"/>
              <a:t>Третий уровень</a:t>
            </a:r>
            <a:endParaRPr lang="ru-RU" smtClean="0"/>
          </a:p>
          <a:p>
            <a:pPr lvl="3" eaLnBrk="1" latinLnBrk="0" hangingPunct="1"/>
            <a:r>
              <a:rPr lang="ru-RU" smtClean="0"/>
              <a:t>Четвертый уровень</a:t>
            </a:r>
            <a:endParaRPr lang="ru-RU" smtClean="0"/>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endParaRPr lang="ru-RU" smtClean="0"/>
          </a:p>
          <a:p>
            <a:pPr lvl="1" eaLnBrk="1" latinLnBrk="0" hangingPunct="1"/>
            <a:r>
              <a:rPr lang="ru-RU" smtClean="0"/>
              <a:t>Второй уровень</a:t>
            </a:r>
            <a:endParaRPr lang="ru-RU" smtClean="0"/>
          </a:p>
          <a:p>
            <a:pPr lvl="2" eaLnBrk="1" latinLnBrk="0" hangingPunct="1"/>
            <a:r>
              <a:rPr lang="ru-RU" smtClean="0"/>
              <a:t>Третий уровень</a:t>
            </a:r>
            <a:endParaRPr lang="ru-RU" smtClean="0"/>
          </a:p>
          <a:p>
            <a:pPr lvl="3" eaLnBrk="1" latinLnBrk="0" hangingPunct="1"/>
            <a:r>
              <a:rPr lang="ru-RU" smtClean="0"/>
              <a:t>Четвертый уровень</a:t>
            </a:r>
            <a:endParaRPr lang="ru-RU" smtClean="0"/>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106E36-FD25-4E2D-B0AA-010F637433A0}" type="datetimeFigureOut">
              <a:rPr lang="ru-RU" smtClean="0"/>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endParaRPr lang="ru-RU" smtClean="0"/>
          </a:p>
          <a:p>
            <a:pPr lvl="1" eaLnBrk="1" latinLnBrk="0" hangingPunct="1"/>
            <a:r>
              <a:rPr lang="ru-RU" smtClean="0"/>
              <a:t>Второй уровень</a:t>
            </a:r>
            <a:endParaRPr lang="ru-RU" smtClean="0"/>
          </a:p>
          <a:p>
            <a:pPr lvl="2" eaLnBrk="1" latinLnBrk="0" hangingPunct="1"/>
            <a:r>
              <a:rPr lang="ru-RU" smtClean="0"/>
              <a:t>Третий уровень</a:t>
            </a:r>
            <a:endParaRPr lang="ru-RU" smtClean="0"/>
          </a:p>
          <a:p>
            <a:pPr lvl="3" eaLnBrk="1" latinLnBrk="0" hangingPunct="1"/>
            <a:r>
              <a:rPr lang="ru-RU" smtClean="0"/>
              <a:t>Четвертый уровень</a:t>
            </a:r>
            <a:endParaRPr lang="ru-RU" smtClean="0"/>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endParaRPr kumimoji="0" lang="ru-RU" smtClean="0"/>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endParaRPr lang="ru-RU" smtClean="0"/>
          </a:p>
          <a:p>
            <a:pPr lvl="1" eaLnBrk="1" latinLnBrk="0" hangingPunct="1"/>
            <a:r>
              <a:rPr lang="ru-RU" smtClean="0"/>
              <a:t>Второй уровень</a:t>
            </a:r>
            <a:endParaRPr lang="ru-RU" smtClean="0"/>
          </a:p>
          <a:p>
            <a:pPr lvl="2" eaLnBrk="1" latinLnBrk="0" hangingPunct="1"/>
            <a:r>
              <a:rPr lang="ru-RU" smtClean="0"/>
              <a:t>Третий уровень</a:t>
            </a:r>
            <a:endParaRPr lang="ru-RU" smtClean="0"/>
          </a:p>
          <a:p>
            <a:pPr lvl="3" eaLnBrk="1" latinLnBrk="0" hangingPunct="1"/>
            <a:r>
              <a:rPr lang="ru-RU" smtClean="0"/>
              <a:t>Четвертый уровень</a:t>
            </a:r>
            <a:endParaRPr lang="ru-RU" smtClean="0"/>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endParaRPr lang="ru-RU" smtClean="0"/>
          </a:p>
          <a:p>
            <a:pPr lvl="1" eaLnBrk="1" latinLnBrk="0" hangingPunct="1"/>
            <a:r>
              <a:rPr lang="ru-RU" smtClean="0"/>
              <a:t>Второй уровень</a:t>
            </a:r>
            <a:endParaRPr lang="ru-RU" smtClean="0"/>
          </a:p>
          <a:p>
            <a:pPr lvl="2" eaLnBrk="1" latinLnBrk="0" hangingPunct="1"/>
            <a:r>
              <a:rPr lang="ru-RU" smtClean="0"/>
              <a:t>Третий уровень</a:t>
            </a:r>
            <a:endParaRPr lang="ru-RU" smtClean="0"/>
          </a:p>
          <a:p>
            <a:pPr lvl="3" eaLnBrk="1" latinLnBrk="0" hangingPunct="1"/>
            <a:r>
              <a:rPr lang="ru-RU" smtClean="0"/>
              <a:t>Четвертый уровень</a:t>
            </a:r>
            <a:endParaRPr lang="ru-RU" smtClean="0"/>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endParaRPr kumimoji="0" lang="ru-RU" smtClean="0"/>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endParaRPr kumimoji="0" lang="ru-RU" smtClean="0"/>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endParaRPr lang="ru-RU" smtClean="0"/>
          </a:p>
          <a:p>
            <a:pPr lvl="1" eaLnBrk="1" latinLnBrk="0" hangingPunct="1"/>
            <a:r>
              <a:rPr lang="ru-RU" smtClean="0"/>
              <a:t>Второй уровень</a:t>
            </a:r>
            <a:endParaRPr lang="ru-RU" smtClean="0"/>
          </a:p>
          <a:p>
            <a:pPr lvl="2" eaLnBrk="1" latinLnBrk="0" hangingPunct="1"/>
            <a:r>
              <a:rPr lang="ru-RU" smtClean="0"/>
              <a:t>Третий уровень</a:t>
            </a:r>
            <a:endParaRPr lang="ru-RU" smtClean="0"/>
          </a:p>
          <a:p>
            <a:pPr lvl="3" eaLnBrk="1" latinLnBrk="0" hangingPunct="1"/>
            <a:r>
              <a:rPr lang="ru-RU" smtClean="0"/>
              <a:t>Четвертый уровень</a:t>
            </a:r>
            <a:endParaRPr lang="ru-RU" smtClean="0"/>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endParaRPr lang="ru-RU" smtClean="0"/>
          </a:p>
          <a:p>
            <a:pPr lvl="1" eaLnBrk="1" latinLnBrk="0" hangingPunct="1"/>
            <a:r>
              <a:rPr lang="ru-RU" smtClean="0"/>
              <a:t>Второй уровень</a:t>
            </a:r>
            <a:endParaRPr lang="ru-RU" smtClean="0"/>
          </a:p>
          <a:p>
            <a:pPr lvl="2" eaLnBrk="1" latinLnBrk="0" hangingPunct="1"/>
            <a:r>
              <a:rPr lang="ru-RU" smtClean="0"/>
              <a:t>Третий уровень</a:t>
            </a:r>
            <a:endParaRPr lang="ru-RU" smtClean="0"/>
          </a:p>
          <a:p>
            <a:pPr lvl="3" eaLnBrk="1" latinLnBrk="0" hangingPunct="1"/>
            <a:r>
              <a:rPr lang="ru-RU" smtClean="0"/>
              <a:t>Четвертый уровень</a:t>
            </a:r>
            <a:endParaRPr lang="ru-RU" smtClean="0"/>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endParaRPr kumimoji="0" lang="ru-RU" smtClean="0"/>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endParaRPr lang="ru-RU" smtClean="0"/>
          </a:p>
          <a:p>
            <a:pPr lvl="1" eaLnBrk="1" latinLnBrk="0" hangingPunct="1"/>
            <a:r>
              <a:rPr lang="ru-RU" smtClean="0"/>
              <a:t>Второй уровень</a:t>
            </a:r>
            <a:endParaRPr lang="ru-RU" smtClean="0"/>
          </a:p>
          <a:p>
            <a:pPr lvl="2" eaLnBrk="1" latinLnBrk="0" hangingPunct="1"/>
            <a:r>
              <a:rPr lang="ru-RU" smtClean="0"/>
              <a:t>Третий уровень</a:t>
            </a:r>
            <a:endParaRPr lang="ru-RU" smtClean="0"/>
          </a:p>
          <a:p>
            <a:pPr lvl="3" eaLnBrk="1" latinLnBrk="0" hangingPunct="1"/>
            <a:r>
              <a:rPr lang="ru-RU" smtClean="0"/>
              <a:t>Четвертый уровень</a:t>
            </a:r>
            <a:endParaRPr lang="ru-RU" smtClean="0"/>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endParaRPr kumimoji="0" lang="ru-RU" smtClean="0"/>
          </a:p>
        </p:txBody>
      </p:sp>
      <p:sp>
        <p:nvSpPr>
          <p:cNvPr id="5" name="Дата 4"/>
          <p:cNvSpPr>
            <a:spLocks noGrp="1"/>
          </p:cNvSpPr>
          <p:nvPr>
            <p:ph type="dt" sz="half" idx="10"/>
          </p:nvPr>
        </p:nvSpPr>
        <p:spPr/>
        <p:txBody>
          <a:bodyPr/>
          <a:lstStyle/>
          <a:p>
            <a:fld id="{5B106E36-FD25-4E2D-B0AA-010F637433A0}"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endParaRPr kumimoji="0" lang="ru-RU" smtClean="0"/>
          </a:p>
          <a:p>
            <a:pPr lvl="1" eaLnBrk="1" latinLnBrk="0" hangingPunct="1"/>
            <a:r>
              <a:rPr kumimoji="0" lang="ru-RU" smtClean="0"/>
              <a:t>Второй уровень</a:t>
            </a:r>
            <a:endParaRPr kumimoji="0" lang="ru-RU" smtClean="0"/>
          </a:p>
          <a:p>
            <a:pPr lvl="2" eaLnBrk="1" latinLnBrk="0" hangingPunct="1"/>
            <a:r>
              <a:rPr kumimoji="0" lang="ru-RU" smtClean="0"/>
              <a:t>Третий уровень</a:t>
            </a:r>
            <a:endParaRPr kumimoji="0" lang="ru-RU" smtClean="0"/>
          </a:p>
          <a:p>
            <a:pPr lvl="3" eaLnBrk="1" latinLnBrk="0" hangingPunct="1"/>
            <a:r>
              <a:rPr kumimoji="0" lang="ru-RU" smtClean="0"/>
              <a:t>Четвертый уровень</a:t>
            </a:r>
            <a:endParaRPr kumimoji="0" lang="ru-RU" smtClean="0"/>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panose="05020102010507070707"/>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panose="05020102010507070707"/>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panose="05020102010507070707"/>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panose="05020102010507070707"/>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panose="05020102010507070707"/>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jpeg"/><Relationship Id="rId1" Type="http://schemas.openxmlformats.org/officeDocument/2006/relationships/image" Target="../media/image41.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8.jpeg"/><Relationship Id="rId1" Type="http://schemas.openxmlformats.org/officeDocument/2006/relationships/image" Target="../media/image47.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0.jpeg"/><Relationship Id="rId1" Type="http://schemas.openxmlformats.org/officeDocument/2006/relationships/image" Target="../media/image49.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2.jpeg"/><Relationship Id="rId1" Type="http://schemas.openxmlformats.org/officeDocument/2006/relationships/image" Target="../media/image5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5.jpeg"/><Relationship Id="rId1" Type="http://schemas.openxmlformats.org/officeDocument/2006/relationships/image" Target="../media/image54.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image" Target="../media/image5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image" Target="../media/image59.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5.png"/><Relationship Id="rId1" Type="http://schemas.openxmlformats.org/officeDocument/2006/relationships/image" Target="../media/image6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7.jpeg"/><Relationship Id="rId1" Type="http://schemas.openxmlformats.org/officeDocument/2006/relationships/image" Target="../media/image6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jpe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0.xml"/><Relationship Id="rId8" Type="http://schemas.openxmlformats.org/officeDocument/2006/relationships/image" Target="../media/image10.jpeg"/><Relationship Id="rId7" Type="http://schemas.openxmlformats.org/officeDocument/2006/relationships/image" Target="../media/image9.jpe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1.jpeg"/><Relationship Id="rId2" Type="http://schemas.openxmlformats.org/officeDocument/2006/relationships/image" Target="../media/image13.jpeg"/><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0.xml"/><Relationship Id="rId5" Type="http://schemas.openxmlformats.org/officeDocument/2006/relationships/image" Target="../media/image21.png"/><Relationship Id="rId4" Type="http://schemas.openxmlformats.org/officeDocument/2006/relationships/image" Target="../media/image20.jpe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28.png"/><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58420"/>
            <a:ext cx="8276590" cy="6431915"/>
          </a:xfrm>
        </p:spPr>
        <p:txBody>
          <a:bodyPr>
            <a:normAutofit/>
          </a:bodyPr>
          <a:lstStyle/>
          <a:p>
            <a:r>
              <a:rPr lang="uk-UA" altLang="ru-RU" sz="6000" dirty="0" err="1" smtClean="0"/>
              <a:t>К</a:t>
            </a:r>
            <a:r>
              <a:rPr lang="ru-RU" sz="6000" dirty="0" err="1" smtClean="0"/>
              <a:t>ультур</a:t>
            </a:r>
            <a:r>
              <a:rPr lang="uk-UA" altLang="ru-RU" sz="6000" dirty="0" err="1" smtClean="0"/>
              <a:t>а</a:t>
            </a:r>
            <a:r>
              <a:rPr lang="ru-RU" sz="6000" dirty="0" smtClean="0"/>
              <a:t> </a:t>
            </a:r>
            <a:r>
              <a:rPr lang="uk-UA" altLang="ru-RU" sz="6000" dirty="0" smtClean="0"/>
              <a:t>епохи </a:t>
            </a:r>
            <a:r>
              <a:rPr lang="ru-RU" sz="6000" dirty="0" err="1" smtClean="0"/>
              <a:t>бароко</a:t>
            </a:r>
            <a:r>
              <a:rPr lang="ru-RU" sz="6000" dirty="0" smtClean="0"/>
              <a:t>. </a:t>
            </a:r>
            <a:r>
              <a:rPr lang="ru-RU" sz="6000" dirty="0" err="1" smtClean="0"/>
              <a:t>Становлення</a:t>
            </a:r>
            <a:r>
              <a:rPr lang="ru-RU" sz="6000" dirty="0" smtClean="0"/>
              <a:t> </a:t>
            </a:r>
            <a:r>
              <a:rPr lang="ru-RU" sz="6000" dirty="0" err="1" smtClean="0"/>
              <a:t>нової</a:t>
            </a:r>
            <a:r>
              <a:rPr lang="ru-RU" sz="6000" dirty="0" smtClean="0"/>
              <a:t> </a:t>
            </a:r>
            <a:r>
              <a:rPr lang="ru-RU" sz="6000" dirty="0" err="1" smtClean="0"/>
              <a:t>європейської</a:t>
            </a:r>
            <a:r>
              <a:rPr lang="ru-RU" sz="6000" dirty="0" smtClean="0"/>
              <a:t> науки</a:t>
            </a:r>
            <a:br>
              <a:rPr lang="ru-RU" sz="6000" dirty="0" smtClean="0"/>
            </a:br>
            <a:br>
              <a:rPr lang="ru-RU" dirty="0" smtClean="0"/>
            </a:br>
            <a:r>
              <a:rPr lang="uk-UA" sz="3200" dirty="0"/>
              <a:t>Підготувала: Глушко Н.В</a:t>
            </a:r>
            <a:br>
              <a:rPr lang="uk-UA" sz="3200" dirty="0"/>
            </a:br>
            <a:r>
              <a:rPr lang="uk-UA" sz="3200" dirty="0"/>
              <a:t>вчителька історії</a:t>
            </a:r>
            <a:br>
              <a:rPr lang="uk-UA" sz="3200" dirty="0"/>
            </a:br>
            <a:r>
              <a:rPr lang="uk-UA" sz="3200" dirty="0"/>
              <a:t>КЗ”Харківський ліцей 99</a:t>
            </a:r>
            <a:br>
              <a:rPr lang="uk-UA" sz="3200" dirty="0"/>
            </a:br>
            <a:r>
              <a:rPr lang="uk-UA" sz="3200" dirty="0"/>
              <a:t>Харківської міської ради”</a:t>
            </a:r>
            <a:endParaRPr lang="uk-UA" sz="3200" dirty="0"/>
          </a:p>
        </p:txBody>
      </p:sp>
    </p:spTree>
  </p:cSld>
  <p:clrMapOvr>
    <a:masterClrMapping/>
  </p:clrMapOvr>
  <mc:AlternateContent xmlns:mc="http://schemas.openxmlformats.org/markup-compatibility/2006">
    <mc:Choice xmlns:p14="http://schemas.microsoft.com/office/powerpoint/2010/main" Requires="p14">
      <p:transition spd="slow" p14:dur="1000">
        <p:strips dir="ld"/>
      </p:transition>
    </mc:Choice>
    <mc:Fallback>
      <p:transition spd="slow">
        <p:strips dir="ld"/>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Text Box 101"/>
          <p:cNvSpPr txBox="1"/>
          <p:nvPr/>
        </p:nvSpPr>
        <p:spPr>
          <a:xfrm>
            <a:off x="35560" y="-36195"/>
            <a:ext cx="9131935" cy="6859905"/>
          </a:xfrm>
          <a:prstGeom prst="rect">
            <a:avLst/>
          </a:prstGeom>
          <a:noFill/>
          <a:ln w="9525">
            <a:noFill/>
          </a:ln>
        </p:spPr>
        <p:txBody>
          <a:bodyPr wrap="square">
            <a:noAutofit/>
          </a:bodyPr>
          <a:p>
            <a:pPr indent="0"/>
            <a:r>
              <a:rPr lang="uk-UA" altLang="en-US" sz="2400">
                <a:solidFill>
                  <a:srgbClr val="000000"/>
                </a:solidFill>
                <a:latin typeface="Times New Roman" panose="02020603050405020304" charset="0"/>
              </a:rPr>
              <a:t>  </a:t>
            </a:r>
            <a:r>
              <a:rPr lang="en-US" sz="2400">
                <a:solidFill>
                  <a:srgbClr val="000000"/>
                </a:solidFill>
                <a:latin typeface="Times New Roman" panose="02020603050405020304" charset="0"/>
              </a:rPr>
              <a:t> </a:t>
            </a:r>
            <a:r>
              <a:rPr lang="uk-UA" altLang="en-US" sz="2400">
                <a:solidFill>
                  <a:srgbClr val="000000"/>
                </a:solidFill>
                <a:latin typeface="Times New Roman" panose="02020603050405020304" charset="0"/>
              </a:rPr>
              <a:t> </a:t>
            </a:r>
            <a:r>
              <a:rPr lang="uk-UA" altLang="en-US" sz="2800">
                <a:solidFill>
                  <a:srgbClr val="000000"/>
                </a:solidFill>
                <a:latin typeface="Times New Roman" panose="02020603050405020304" charset="0"/>
              </a:rPr>
              <a:t>Б</a:t>
            </a:r>
            <a:r>
              <a:rPr lang="en-US" sz="2800">
                <a:solidFill>
                  <a:srgbClr val="000000"/>
                </a:solidFill>
                <a:latin typeface="Times New Roman" panose="02020603050405020304" charset="0"/>
              </a:rPr>
              <a:t>атьківщиною</a:t>
            </a:r>
            <a:r>
              <a:rPr lang="uk-UA" altLang="en-US" sz="2800">
                <a:solidFill>
                  <a:srgbClr val="000000"/>
                </a:solidFill>
                <a:latin typeface="Times New Roman" panose="02020603050405020304" charset="0"/>
              </a:rPr>
              <a:t> бароко</a:t>
            </a:r>
            <a:r>
              <a:rPr lang="en-US" sz="2800">
                <a:solidFill>
                  <a:srgbClr val="000000"/>
                </a:solidFill>
                <a:latin typeface="Times New Roman" panose="02020603050405020304" charset="0"/>
              </a:rPr>
              <a:t> є Італія. Його видовищність і яскраві художні засоби, на противагу скромності протестантських церков, мали підкреслювати грандіозність і пишноту католицької церкви. На противагу Ренесансу з його величними, гармонійними, але застиглими композиціями, стиль бароко відзначалось внутрішнім напруженням та динамізмом.</a:t>
            </a:r>
            <a:endParaRPr lang="en-US" sz="2800">
              <a:solidFill>
                <a:srgbClr val="000000"/>
              </a:solidFill>
              <a:latin typeface="Times New Roman" panose="02020603050405020304" charset="0"/>
            </a:endParaRPr>
          </a:p>
          <a:p>
            <a:pPr indent="0"/>
            <a:r>
              <a:rPr lang="en-US" sz="2800">
                <a:solidFill>
                  <a:srgbClr val="000000"/>
                </a:solidFill>
                <a:latin typeface="Times New Roman" panose="02020603050405020304" charset="0"/>
              </a:rPr>
              <a:t>    Мистецтво епохи бароко змінилося за змістом. Головну увагу воно стало приділяти пристрастям і відчуттям людини, поєднувати реальне та уявне. Почуттєвий характер цього мистецтва, у якому митець </a:t>
            </a:r>
            <a:r>
              <a:rPr lang="uk-UA" altLang="en-US" sz="2800">
                <a:solidFill>
                  <a:srgbClr val="000000"/>
                </a:solidFill>
                <a:latin typeface="Times New Roman" panose="02020603050405020304" charset="0"/>
              </a:rPr>
              <a:t>зображує контрасти</a:t>
            </a:r>
            <a:r>
              <a:rPr lang="en-US" sz="2800">
                <a:solidFill>
                  <a:srgbClr val="000000"/>
                </a:solidFill>
                <a:latin typeface="Times New Roman" panose="02020603050405020304" charset="0"/>
              </a:rPr>
              <a:t>. Бароко відображало бажання людини насолоджуватися життям, мистецтвом та природою. </a:t>
            </a:r>
            <a:r>
              <a:rPr lang="uk-UA" altLang="en-US" sz="2800">
                <a:solidFill>
                  <a:srgbClr val="000000"/>
                </a:solidFill>
                <a:latin typeface="Times New Roman" panose="02020603050405020304" charset="0"/>
              </a:rPr>
              <a:t>     </a:t>
            </a:r>
            <a:endParaRPr lang="en-US" sz="2800">
              <a:solidFill>
                <a:srgbClr val="000000"/>
              </a:solidFill>
              <a:latin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Содержимое 3"/>
          <p:cNvGraphicFramePr>
            <a:graphicFrameLocks noGrp="1"/>
          </p:cNvGraphicFramePr>
          <p:nvPr/>
        </p:nvGraphicFramePr>
        <p:xfrm>
          <a:off x="-202565" y="1335405"/>
          <a:ext cx="8889365" cy="511937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3" name="Picture 7" descr="http://www.lab-style.net/wp-content/uploads/2011/02/%D0%91%D0%B0%D1%80%D0%BE%D0%BA%D0%BA%D0%BE2.jpg"/>
          <p:cNvPicPr>
            <a:picLocks noChangeAspect="1"/>
          </p:cNvPicPr>
          <p:nvPr/>
        </p:nvPicPr>
        <p:blipFill>
          <a:blip r:embed="rId1"/>
          <a:stretch>
            <a:fillRect/>
          </a:stretch>
        </p:blipFill>
        <p:spPr>
          <a:xfrm>
            <a:off x="-94615" y="116840"/>
            <a:ext cx="4829175" cy="3284538"/>
          </a:xfrm>
          <a:prstGeom prst="rect">
            <a:avLst/>
          </a:prstGeom>
          <a:noFill/>
          <a:ln w="9525">
            <a:noFill/>
          </a:ln>
        </p:spPr>
      </p:pic>
      <p:pic>
        <p:nvPicPr>
          <p:cNvPr id="12291" name="Picture 4" descr="http://upload.wikimedia.org/wikipedia/commons/thumb/7/79/Holy_Trinity_Column.jpg/220px-Holy_Trinity_Column.jpg"/>
          <p:cNvPicPr>
            <a:picLocks noGrp="1" noChangeAspect="1"/>
          </p:cNvPicPr>
          <p:nvPr/>
        </p:nvPicPr>
        <p:blipFill>
          <a:blip r:embed="rId2"/>
          <a:srcRect/>
          <a:stretch>
            <a:fillRect/>
          </a:stretch>
        </p:blipFill>
        <p:spPr>
          <a:xfrm>
            <a:off x="2844165" y="3213100"/>
            <a:ext cx="2794000" cy="3721100"/>
          </a:xfrm>
          <a:prstGeom prst="rect">
            <a:avLst/>
          </a:prstGeom>
          <a:noFill/>
          <a:ln w="9525">
            <a:noFill/>
          </a:ln>
        </p:spPr>
      </p:pic>
      <p:pic>
        <p:nvPicPr>
          <p:cNvPr id="12294" name="Picture 5" descr="http://os1.i.ua/3/1/10101676_7d41aa92.jpg"/>
          <p:cNvPicPr>
            <a:picLocks noChangeAspect="1"/>
          </p:cNvPicPr>
          <p:nvPr/>
        </p:nvPicPr>
        <p:blipFill>
          <a:blip r:embed="rId3"/>
          <a:stretch>
            <a:fillRect/>
          </a:stretch>
        </p:blipFill>
        <p:spPr>
          <a:xfrm>
            <a:off x="5652135" y="3500755"/>
            <a:ext cx="3469640" cy="3178810"/>
          </a:xfrm>
          <a:prstGeom prst="rect">
            <a:avLst/>
          </a:prstGeom>
          <a:noFill/>
          <a:ln w="9525">
            <a:noFill/>
          </a:ln>
        </p:spPr>
      </p:pic>
      <p:pic>
        <p:nvPicPr>
          <p:cNvPr id="12292" name="Picture 2" descr="C:\Users\Юля\Desktop\images.jpg"/>
          <p:cNvPicPr>
            <a:picLocks noChangeAspect="1"/>
          </p:cNvPicPr>
          <p:nvPr/>
        </p:nvPicPr>
        <p:blipFill>
          <a:blip r:embed="rId4"/>
          <a:stretch>
            <a:fillRect/>
          </a:stretch>
        </p:blipFill>
        <p:spPr>
          <a:xfrm>
            <a:off x="6875780" y="0"/>
            <a:ext cx="2339975" cy="3754755"/>
          </a:xfrm>
          <a:prstGeom prst="rect">
            <a:avLst/>
          </a:prstGeom>
          <a:noFill/>
          <a:ln w="9525">
            <a:noFill/>
          </a:ln>
        </p:spPr>
      </p:pic>
      <p:pic>
        <p:nvPicPr>
          <p:cNvPr id="13315" name="Picture 8" descr="Файл:Rome-Basilique San Pietro in Vincoli-Moise MichelAnge.jpg"/>
          <p:cNvPicPr>
            <a:picLocks noGrp="1" noChangeAspect="1"/>
          </p:cNvPicPr>
          <p:nvPr/>
        </p:nvPicPr>
        <p:blipFill>
          <a:blip r:embed="rId5"/>
          <a:srcRect/>
          <a:stretch>
            <a:fillRect/>
          </a:stretch>
        </p:blipFill>
        <p:spPr>
          <a:xfrm>
            <a:off x="4787900" y="186690"/>
            <a:ext cx="2256790" cy="3314065"/>
          </a:xfrm>
          <a:prstGeom prst="rect">
            <a:avLst/>
          </a:prstGeom>
          <a:noFill/>
          <a:ln w="9525">
            <a:noFill/>
          </a:ln>
        </p:spPr>
      </p:pic>
      <p:pic>
        <p:nvPicPr>
          <p:cNvPr id="5123" name="Picture 3" descr="C:\Users\Валентина\Desktop\Sicilian-Baroque.jpg"/>
          <p:cNvPicPr>
            <a:picLocks noChangeAspect="1" noChangeArrowheads="1"/>
          </p:cNvPicPr>
          <p:nvPr/>
        </p:nvPicPr>
        <p:blipFill>
          <a:blip r:embed="rId6"/>
          <a:srcRect/>
          <a:stretch>
            <a:fillRect/>
          </a:stretch>
        </p:blipFill>
        <p:spPr bwMode="auto">
          <a:xfrm>
            <a:off x="-94615" y="3284855"/>
            <a:ext cx="3063875" cy="335216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500" advTm="1000">
        <p:dissolve/>
      </p:transition>
    </mc:Choice>
    <mc:Fallback>
      <p:transition spd="slow" advTm="1000">
        <p:dissolv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415880"/>
          </a:xfrm>
        </p:spPr>
        <p:txBody>
          <a:bodyPr/>
          <a:lstStyle/>
          <a:p>
            <a:pPr>
              <a:buNone/>
            </a:pPr>
            <a:r>
              <a:rPr lang="uk-UA" dirty="0" err="1" smtClean="0"/>
              <a:t>Найвідомішими </a:t>
            </a:r>
            <a:r>
              <a:rPr lang="uk-UA" dirty="0" smtClean="0"/>
              <a:t> </a:t>
            </a:r>
            <a:r>
              <a:rPr lang="uk-UA" dirty="0" err="1" smtClean="0"/>
              <a:t>майстрами </a:t>
            </a:r>
            <a:r>
              <a:rPr lang="uk-UA" dirty="0" smtClean="0"/>
              <a:t> </a:t>
            </a:r>
            <a:r>
              <a:rPr lang="uk-UA" dirty="0" err="1" smtClean="0"/>
              <a:t>живопису </a:t>
            </a:r>
            <a:r>
              <a:rPr lang="uk-UA" dirty="0" smtClean="0"/>
              <a:t> </a:t>
            </a:r>
            <a:r>
              <a:rPr lang="uk-UA" dirty="0" err="1" smtClean="0"/>
              <a:t>епохи </a:t>
            </a:r>
            <a:r>
              <a:rPr lang="uk-UA" dirty="0" smtClean="0"/>
              <a:t> </a:t>
            </a:r>
            <a:r>
              <a:rPr lang="uk-UA" dirty="0" err="1" smtClean="0"/>
              <a:t>бароко </a:t>
            </a:r>
            <a:r>
              <a:rPr lang="uk-UA" dirty="0" smtClean="0"/>
              <a:t> </a:t>
            </a:r>
            <a:r>
              <a:rPr lang="uk-UA" dirty="0" smtClean="0"/>
              <a:t>вважаються:</a:t>
            </a:r>
            <a:endParaRPr lang="en-US" dirty="0" smtClean="0"/>
          </a:p>
          <a:p>
            <a:pPr>
              <a:buNone/>
            </a:pPr>
            <a:endParaRPr lang="uk-UA" dirty="0"/>
          </a:p>
        </p:txBody>
      </p:sp>
      <p:pic>
        <p:nvPicPr>
          <p:cNvPr id="9218" name="Picture 2" descr="Рембрандт Харменс ван Рейн. &quot;Автопортрет&quot;. 1669."/>
          <p:cNvPicPr>
            <a:picLocks noChangeAspect="1" noChangeArrowheads="1"/>
          </p:cNvPicPr>
          <p:nvPr/>
        </p:nvPicPr>
        <p:blipFill>
          <a:blip r:embed="rId1" cstate="print"/>
          <a:srcRect/>
          <a:stretch>
            <a:fillRect/>
          </a:stretch>
        </p:blipFill>
        <p:spPr bwMode="auto">
          <a:xfrm>
            <a:off x="467543" y="1916832"/>
            <a:ext cx="2766062" cy="2996952"/>
          </a:xfrm>
          <a:prstGeom prst="rect">
            <a:avLst/>
          </a:prstGeom>
          <a:noFill/>
        </p:spPr>
      </p:pic>
      <p:sp>
        <p:nvSpPr>
          <p:cNvPr id="5" name="Прямоугольник 4"/>
          <p:cNvSpPr/>
          <p:nvPr/>
        </p:nvSpPr>
        <p:spPr>
          <a:xfrm>
            <a:off x="827584" y="5157192"/>
            <a:ext cx="2376264" cy="93610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err="1" smtClean="0"/>
              <a:t>голландець </a:t>
            </a:r>
            <a:r>
              <a:rPr lang="uk-UA" dirty="0" smtClean="0"/>
              <a:t> </a:t>
            </a:r>
            <a:r>
              <a:rPr lang="uk-UA" b="1" dirty="0" err="1" smtClean="0"/>
              <a:t>Рембрандт </a:t>
            </a:r>
            <a:r>
              <a:rPr lang="uk-UA" b="1" dirty="0" smtClean="0"/>
              <a:t> </a:t>
            </a:r>
            <a:r>
              <a:rPr lang="uk-UA" b="1" dirty="0" err="1" smtClean="0"/>
              <a:t>ван </a:t>
            </a:r>
            <a:r>
              <a:rPr lang="uk-UA" b="1" dirty="0" smtClean="0"/>
              <a:t> Рейн</a:t>
            </a:r>
            <a:endParaRPr lang="uk-UA" b="1" dirty="0"/>
          </a:p>
        </p:txBody>
      </p:sp>
      <p:pic>
        <p:nvPicPr>
          <p:cNvPr id="9220" name="Picture 4" descr="Рубенс, Питер Пауль — Википедия"/>
          <p:cNvPicPr>
            <a:picLocks noChangeAspect="1" noChangeArrowheads="1"/>
          </p:cNvPicPr>
          <p:nvPr/>
        </p:nvPicPr>
        <p:blipFill>
          <a:blip r:embed="rId2" cstate="print"/>
          <a:srcRect/>
          <a:stretch>
            <a:fillRect/>
          </a:stretch>
        </p:blipFill>
        <p:spPr bwMode="auto">
          <a:xfrm>
            <a:off x="3635896" y="1916832"/>
            <a:ext cx="2304256" cy="2974586"/>
          </a:xfrm>
          <a:prstGeom prst="rect">
            <a:avLst/>
          </a:prstGeom>
          <a:noFill/>
        </p:spPr>
      </p:pic>
      <p:sp>
        <p:nvSpPr>
          <p:cNvPr id="7" name="Прямоугольник 6"/>
          <p:cNvSpPr/>
          <p:nvPr/>
        </p:nvSpPr>
        <p:spPr>
          <a:xfrm>
            <a:off x="3779912" y="5157192"/>
            <a:ext cx="2016224" cy="93610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err="1" smtClean="0"/>
              <a:t>фламандець </a:t>
            </a:r>
            <a:r>
              <a:rPr lang="uk-UA" dirty="0" smtClean="0"/>
              <a:t> </a:t>
            </a:r>
            <a:r>
              <a:rPr lang="uk-UA" b="1" dirty="0" err="1" smtClean="0"/>
              <a:t>Пітер </a:t>
            </a:r>
            <a:r>
              <a:rPr lang="uk-UA" b="1" dirty="0" smtClean="0"/>
              <a:t> </a:t>
            </a:r>
            <a:r>
              <a:rPr lang="uk-UA" b="1" dirty="0" err="1" smtClean="0"/>
              <a:t>Пауль </a:t>
            </a:r>
            <a:r>
              <a:rPr lang="uk-UA" b="1" dirty="0" smtClean="0"/>
              <a:t> Рубенс</a:t>
            </a:r>
            <a:endParaRPr lang="uk-UA" b="1" dirty="0"/>
          </a:p>
        </p:txBody>
      </p:sp>
      <p:pic>
        <p:nvPicPr>
          <p:cNvPr id="9222" name="Picture 6" descr="Автопортрет (картина) — Диего Родригес де Сильва и Веласкес"/>
          <p:cNvPicPr>
            <a:picLocks noChangeAspect="1" noChangeArrowheads="1"/>
          </p:cNvPicPr>
          <p:nvPr/>
        </p:nvPicPr>
        <p:blipFill>
          <a:blip r:embed="rId3" cstate="print"/>
          <a:srcRect/>
          <a:stretch>
            <a:fillRect/>
          </a:stretch>
        </p:blipFill>
        <p:spPr bwMode="auto">
          <a:xfrm>
            <a:off x="6300192" y="1916832"/>
            <a:ext cx="2232248" cy="3004949"/>
          </a:xfrm>
          <a:prstGeom prst="rect">
            <a:avLst/>
          </a:prstGeom>
          <a:noFill/>
        </p:spPr>
      </p:pic>
      <p:sp>
        <p:nvSpPr>
          <p:cNvPr id="11" name="Прямоугольник 10"/>
          <p:cNvSpPr/>
          <p:nvPr/>
        </p:nvSpPr>
        <p:spPr>
          <a:xfrm>
            <a:off x="6372200" y="5157192"/>
            <a:ext cx="2088232" cy="93610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t>іспанець  </a:t>
            </a:r>
            <a:endParaRPr lang="uk-UA" dirty="0" smtClean="0"/>
          </a:p>
          <a:p>
            <a:pPr algn="ctr"/>
            <a:r>
              <a:rPr lang="uk-UA" b="1" dirty="0" err="1" smtClean="0"/>
              <a:t>Дієго</a:t>
            </a:r>
            <a:r>
              <a:rPr lang="uk-UA" b="1" dirty="0" err="1" smtClean="0"/>
              <a:t> </a:t>
            </a:r>
            <a:r>
              <a:rPr lang="uk-UA" b="1" dirty="0" smtClean="0"/>
              <a:t> </a:t>
            </a:r>
            <a:r>
              <a:rPr lang="uk-UA" b="1" dirty="0" err="1" smtClean="0"/>
              <a:t>Веласкес</a:t>
            </a:r>
            <a:endParaRPr lang="uk-UA" b="1" dirty="0"/>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415880"/>
          </a:xfrm>
        </p:spPr>
        <p:txBody>
          <a:bodyPr/>
          <a:lstStyle/>
          <a:p>
            <a:pPr>
              <a:buNone/>
            </a:pPr>
            <a:r>
              <a:rPr lang="ru-RU" dirty="0" smtClean="0"/>
              <a:t> </a:t>
            </a:r>
            <a:r>
              <a:rPr lang="ru-RU" dirty="0" smtClean="0">
                <a:solidFill>
                  <a:schemeClr val="accent1"/>
                </a:solidFill>
                <a:effectLst>
                  <a:outerShdw blurRad="38100" dist="25400" dir="5400000" algn="ctr" rotWithShape="0">
                    <a:srgbClr val="6E747A">
                      <a:alpha val="43000"/>
                    </a:srgbClr>
                  </a:outerShdw>
                </a:effectLst>
              </a:rPr>
              <a:t> </a:t>
            </a:r>
            <a:r>
              <a:rPr lang="ru-RU" b="1" dirty="0" smtClean="0">
                <a:solidFill>
                  <a:schemeClr val="accent1"/>
                </a:solidFill>
                <a:effectLst>
                  <a:outerShdw blurRad="38100" dist="25400" dir="5400000" algn="ctr" rotWithShape="0">
                    <a:srgbClr val="6E747A">
                      <a:alpha val="43000"/>
                    </a:srgbClr>
                  </a:outerShdw>
                </a:effectLst>
              </a:rPr>
              <a:t>Рембрандт </a:t>
            </a:r>
            <a:r>
              <a:rPr lang="ru-RU" b="1" dirty="0" err="1" smtClean="0">
                <a:solidFill>
                  <a:schemeClr val="accent1"/>
                </a:solidFill>
                <a:effectLst>
                  <a:outerShdw blurRad="38100" dist="25400" dir="5400000" algn="ctr" rotWithShape="0">
                    <a:srgbClr val="6E747A">
                      <a:alpha val="43000"/>
                    </a:srgbClr>
                  </a:outerShdw>
                </a:effectLst>
              </a:rPr>
              <a:t>ван</a:t>
            </a:r>
            <a:r>
              <a:rPr lang="ru-RU" b="1" dirty="0" smtClean="0">
                <a:solidFill>
                  <a:schemeClr val="accent1"/>
                </a:solidFill>
                <a:effectLst>
                  <a:outerShdw blurRad="38100" dist="25400" dir="5400000" algn="ctr" rotWithShape="0">
                    <a:srgbClr val="6E747A">
                      <a:alpha val="43000"/>
                    </a:srgbClr>
                  </a:outerShdw>
                </a:effectLst>
              </a:rPr>
              <a:t> Рейн </a:t>
            </a:r>
            <a:r>
              <a:rPr lang="ru-RU" dirty="0" smtClean="0">
                <a:solidFill>
                  <a:schemeClr val="accent1"/>
                </a:solidFill>
                <a:effectLst>
                  <a:outerShdw blurRad="38100" dist="25400" dir="5400000" algn="ctr" rotWithShape="0">
                    <a:srgbClr val="6E747A">
                      <a:alpha val="43000"/>
                    </a:srgbClr>
                  </a:outerShdw>
                </a:effectLst>
              </a:rPr>
              <a:t>(</a:t>
            </a:r>
            <a:r>
              <a:rPr lang="ru-RU" dirty="0" smtClean="0"/>
              <a:t>1606—1669)  </a:t>
            </a:r>
            <a:r>
              <a:rPr lang="ru-RU" dirty="0" err="1" smtClean="0"/>
              <a:t>був</a:t>
            </a:r>
            <a:r>
              <a:rPr lang="ru-RU" dirty="0" smtClean="0"/>
              <a:t> </a:t>
            </a:r>
            <a:r>
              <a:rPr lang="ru-RU" dirty="0" err="1" smtClean="0"/>
              <a:t>найпопулярнішим</a:t>
            </a:r>
            <a:r>
              <a:rPr lang="ru-RU" dirty="0" smtClean="0"/>
              <a:t> </a:t>
            </a:r>
            <a:endParaRPr lang="ru-RU" dirty="0" smtClean="0"/>
          </a:p>
          <a:p>
            <a:pPr>
              <a:buNone/>
            </a:pPr>
            <a:r>
              <a:rPr lang="ru-RU" dirty="0" smtClean="0"/>
              <a:t>художником</a:t>
            </a:r>
            <a:r>
              <a:rPr lang="ru-RU" dirty="0" smtClean="0"/>
              <a:t> </a:t>
            </a:r>
            <a:r>
              <a:rPr lang="ru-RU" dirty="0" err="1" smtClean="0"/>
              <a:t>Голландії</a:t>
            </a:r>
            <a:r>
              <a:rPr lang="ru-RU" dirty="0" smtClean="0"/>
              <a:t>.</a:t>
            </a:r>
            <a:endParaRPr lang="ru-RU" dirty="0" smtClean="0"/>
          </a:p>
          <a:p>
            <a:pPr>
              <a:buNone/>
            </a:pPr>
            <a:r>
              <a:rPr lang="ru-RU" dirty="0" err="1" smtClean="0"/>
              <a:t>Відомим</a:t>
            </a:r>
            <a:r>
              <a:rPr lang="ru-RU" dirty="0" smtClean="0"/>
              <a:t> </a:t>
            </a:r>
            <a:r>
              <a:rPr lang="ru-RU" dirty="0" err="1" smtClean="0"/>
              <a:t>його</a:t>
            </a:r>
            <a:r>
              <a:rPr lang="ru-RU" dirty="0" smtClean="0"/>
              <a:t> </a:t>
            </a:r>
            <a:r>
              <a:rPr lang="ru-RU" dirty="0" err="1" smtClean="0"/>
              <a:t>зробила</a:t>
            </a:r>
            <a:r>
              <a:rPr lang="ru-RU" dirty="0" smtClean="0"/>
              <a:t> </a:t>
            </a:r>
            <a:endParaRPr lang="ru-RU" dirty="0" smtClean="0"/>
          </a:p>
          <a:p>
            <a:pPr>
              <a:buNone/>
            </a:pPr>
            <a:r>
              <a:rPr lang="ru-RU" dirty="0" smtClean="0"/>
              <a:t>картина</a:t>
            </a:r>
            <a:r>
              <a:rPr lang="ru-RU" dirty="0" smtClean="0"/>
              <a:t>  </a:t>
            </a:r>
            <a:r>
              <a:rPr lang="ru-RU" b="1" dirty="0" smtClean="0"/>
              <a:t>«Урок </a:t>
            </a:r>
            <a:r>
              <a:rPr lang="ru-RU" b="1" dirty="0" err="1" smtClean="0"/>
              <a:t>анатомії</a:t>
            </a:r>
            <a:r>
              <a:rPr lang="ru-RU" b="1" dirty="0" smtClean="0"/>
              <a:t> </a:t>
            </a:r>
            <a:endParaRPr lang="ru-RU" b="1" dirty="0" smtClean="0"/>
          </a:p>
          <a:p>
            <a:pPr>
              <a:buNone/>
            </a:pPr>
            <a:r>
              <a:rPr lang="ru-RU" b="1" dirty="0" smtClean="0"/>
              <a:t>доктора </a:t>
            </a:r>
            <a:r>
              <a:rPr lang="ru-RU" b="1" dirty="0" err="1" smtClean="0"/>
              <a:t>Тульпа</a:t>
            </a:r>
            <a:r>
              <a:rPr lang="ru-RU" b="1" dirty="0" smtClean="0"/>
              <a:t>» </a:t>
            </a:r>
            <a:endParaRPr lang="ru-RU" b="1" dirty="0" smtClean="0"/>
          </a:p>
          <a:p>
            <a:pPr>
              <a:buNone/>
            </a:pPr>
            <a:endParaRPr lang="uk-UA" dirty="0"/>
          </a:p>
        </p:txBody>
      </p:sp>
      <p:pic>
        <p:nvPicPr>
          <p:cNvPr id="7170" name="Picture 2" descr="Рембрандт Харменс ван Рейн - биография и список картин"/>
          <p:cNvPicPr>
            <a:picLocks noChangeAspect="1" noChangeArrowheads="1"/>
          </p:cNvPicPr>
          <p:nvPr/>
        </p:nvPicPr>
        <p:blipFill>
          <a:blip r:embed="rId1" cstate="print"/>
          <a:srcRect/>
          <a:stretch>
            <a:fillRect/>
          </a:stretch>
        </p:blipFill>
        <p:spPr bwMode="auto">
          <a:xfrm>
            <a:off x="4788024" y="1916832"/>
            <a:ext cx="4000500" cy="4762500"/>
          </a:xfrm>
          <a:prstGeom prst="rect">
            <a:avLst/>
          </a:prstGeom>
          <a:noFill/>
        </p:spPr>
      </p:pic>
      <p:sp>
        <p:nvSpPr>
          <p:cNvPr id="4" name="Прямоугольник 3"/>
          <p:cNvSpPr/>
          <p:nvPr/>
        </p:nvSpPr>
        <p:spPr>
          <a:xfrm>
            <a:off x="4932040" y="5805264"/>
            <a:ext cx="3744416" cy="79208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b="1" dirty="0" smtClean="0"/>
              <a:t>Рембрандт </a:t>
            </a:r>
            <a:r>
              <a:rPr lang="ru-RU" sz="2400" b="1" dirty="0" err="1" smtClean="0"/>
              <a:t>ван</a:t>
            </a:r>
            <a:r>
              <a:rPr lang="ru-RU" sz="2400" b="1" dirty="0" smtClean="0"/>
              <a:t> Рейн </a:t>
            </a:r>
            <a:endParaRPr lang="uk-UA" sz="2400" dirty="0"/>
          </a:p>
        </p:txBody>
      </p:sp>
      <p:pic>
        <p:nvPicPr>
          <p:cNvPr id="7172" name="Picture 4" descr="Урок анатомии доктора Тульпа» Рембрандта перешёл в дополненную ..."/>
          <p:cNvPicPr>
            <a:picLocks noChangeAspect="1" noChangeArrowheads="1"/>
          </p:cNvPicPr>
          <p:nvPr/>
        </p:nvPicPr>
        <p:blipFill>
          <a:blip r:embed="rId2" cstate="print"/>
          <a:srcRect/>
          <a:stretch>
            <a:fillRect/>
          </a:stretch>
        </p:blipFill>
        <p:spPr bwMode="auto">
          <a:xfrm>
            <a:off x="0" y="3717032"/>
            <a:ext cx="4498393" cy="3140968"/>
          </a:xfrm>
          <a:prstGeom prst="rect">
            <a:avLst/>
          </a:prstGeom>
          <a:noFill/>
        </p:spPr>
      </p:pic>
      <p:sp>
        <p:nvSpPr>
          <p:cNvPr id="6" name="Стрелка вниз 5"/>
          <p:cNvSpPr/>
          <p:nvPr/>
        </p:nvSpPr>
        <p:spPr>
          <a:xfrm>
            <a:off x="3275856" y="3284984"/>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4258816" cy="5415880"/>
          </a:xfrm>
        </p:spPr>
        <p:txBody>
          <a:bodyPr/>
          <a:lstStyle/>
          <a:p>
            <a:pPr>
              <a:buNone/>
            </a:pPr>
            <a:r>
              <a:rPr lang="ru-RU" b="1" dirty="0" smtClean="0"/>
              <a:t>Рембрандт</a:t>
            </a:r>
            <a:r>
              <a:rPr lang="ru-RU" dirty="0" smtClean="0"/>
              <a:t>  створив  </a:t>
            </a:r>
            <a:r>
              <a:rPr lang="ru-RU" dirty="0" err="1" smtClean="0"/>
              <a:t>багато</a:t>
            </a:r>
            <a:r>
              <a:rPr lang="ru-RU" dirty="0" smtClean="0"/>
              <a:t>  картин,  </a:t>
            </a:r>
            <a:r>
              <a:rPr lang="ru-RU" dirty="0" err="1" smtClean="0"/>
              <a:t>щоразу</a:t>
            </a:r>
            <a:r>
              <a:rPr lang="ru-RU" dirty="0" smtClean="0"/>
              <a:t>  все  </a:t>
            </a:r>
            <a:r>
              <a:rPr lang="ru-RU" dirty="0" err="1" smtClean="0"/>
              <a:t>наполегливіше</a:t>
            </a:r>
            <a:r>
              <a:rPr lang="ru-RU" dirty="0" smtClean="0"/>
              <a:t>  </a:t>
            </a:r>
            <a:r>
              <a:rPr lang="ru-RU" dirty="0" err="1" smtClean="0"/>
              <a:t>намагаючись</a:t>
            </a:r>
            <a:r>
              <a:rPr lang="ru-RU" dirty="0" smtClean="0"/>
              <a:t>  </a:t>
            </a:r>
            <a:r>
              <a:rPr lang="ru-RU" dirty="0" err="1" smtClean="0"/>
              <a:t>відійти</a:t>
            </a:r>
            <a:r>
              <a:rPr lang="ru-RU" dirty="0" smtClean="0"/>
              <a:t>  </a:t>
            </a:r>
            <a:r>
              <a:rPr lang="ru-RU" dirty="0" err="1" smtClean="0"/>
              <a:t>від</a:t>
            </a:r>
            <a:r>
              <a:rPr lang="ru-RU" dirty="0" smtClean="0"/>
              <a:t>  </a:t>
            </a:r>
            <a:r>
              <a:rPr lang="ru-RU" dirty="0" err="1" smtClean="0"/>
              <a:t>усталених</a:t>
            </a:r>
            <a:r>
              <a:rPr lang="ru-RU" dirty="0" smtClean="0"/>
              <a:t>  норм,  </a:t>
            </a:r>
            <a:r>
              <a:rPr lang="ru-RU" dirty="0" err="1" smtClean="0"/>
              <a:t>дивуючи</a:t>
            </a:r>
            <a:r>
              <a:rPr lang="ru-RU" dirty="0" smtClean="0"/>
              <a:t>  </a:t>
            </a:r>
            <a:r>
              <a:rPr lang="ru-RU" dirty="0" err="1" smtClean="0"/>
              <a:t>сучасників</a:t>
            </a:r>
            <a:r>
              <a:rPr lang="ru-RU" dirty="0" smtClean="0"/>
              <a:t>  </a:t>
            </a:r>
            <a:r>
              <a:rPr lang="ru-RU" dirty="0" err="1" smtClean="0"/>
              <a:t>незвичністю</a:t>
            </a:r>
            <a:r>
              <a:rPr lang="ru-RU" dirty="0" smtClean="0"/>
              <a:t>  </a:t>
            </a:r>
            <a:r>
              <a:rPr lang="ru-RU" dirty="0" err="1" smtClean="0"/>
              <a:t>творчої</a:t>
            </a:r>
            <a:r>
              <a:rPr lang="ru-RU" dirty="0" smtClean="0"/>
              <a:t>  </a:t>
            </a:r>
            <a:r>
              <a:rPr lang="ru-RU" dirty="0" err="1" smtClean="0"/>
              <a:t>манери</a:t>
            </a:r>
            <a:r>
              <a:rPr lang="ru-RU" dirty="0" smtClean="0"/>
              <a:t>.  </a:t>
            </a:r>
            <a:r>
              <a:rPr lang="ru-RU" dirty="0" err="1" smtClean="0"/>
              <a:t>Вінцем</a:t>
            </a:r>
            <a:r>
              <a:rPr lang="ru-RU" dirty="0" smtClean="0"/>
              <a:t>  </a:t>
            </a:r>
            <a:r>
              <a:rPr lang="ru-RU" dirty="0" err="1" smtClean="0"/>
              <a:t>життя</a:t>
            </a:r>
            <a:r>
              <a:rPr lang="ru-RU" dirty="0" smtClean="0"/>
              <a:t>  </a:t>
            </a:r>
            <a:r>
              <a:rPr lang="ru-RU" dirty="0" err="1" smtClean="0"/>
              <a:t>і</a:t>
            </a:r>
            <a:r>
              <a:rPr lang="ru-RU" dirty="0" smtClean="0"/>
              <a:t>  </a:t>
            </a:r>
            <a:r>
              <a:rPr lang="ru-RU" dirty="0" err="1" smtClean="0"/>
              <a:t>творчості</a:t>
            </a:r>
            <a:r>
              <a:rPr lang="ru-RU" dirty="0" smtClean="0"/>
              <a:t>  </a:t>
            </a:r>
            <a:r>
              <a:rPr lang="ru-RU" dirty="0" err="1" smtClean="0"/>
              <a:t>геніального</a:t>
            </a:r>
            <a:r>
              <a:rPr lang="ru-RU" dirty="0" smtClean="0"/>
              <a:t>  художника  стала  картина  </a:t>
            </a:r>
            <a:r>
              <a:rPr lang="ru-RU" b="1" dirty="0" smtClean="0"/>
              <a:t>«</a:t>
            </a:r>
            <a:r>
              <a:rPr lang="ru-RU" b="1" dirty="0" err="1" smtClean="0">
                <a:solidFill>
                  <a:srgbClr val="C00000"/>
                </a:solidFill>
              </a:rPr>
              <a:t>Повернення</a:t>
            </a:r>
            <a:r>
              <a:rPr lang="ru-RU" b="1" dirty="0" smtClean="0">
                <a:solidFill>
                  <a:srgbClr val="C00000"/>
                </a:solidFill>
              </a:rPr>
              <a:t> блудного </a:t>
            </a:r>
            <a:r>
              <a:rPr lang="ru-RU" b="1" dirty="0" err="1" smtClean="0">
                <a:solidFill>
                  <a:srgbClr val="C00000"/>
                </a:solidFill>
              </a:rPr>
              <a:t>сина</a:t>
            </a:r>
            <a:r>
              <a:rPr lang="ru-RU" b="1" dirty="0" smtClean="0"/>
              <a:t>»</a:t>
            </a:r>
            <a:r>
              <a:rPr lang="ru-RU" dirty="0" smtClean="0"/>
              <a:t> </a:t>
            </a:r>
            <a:endParaRPr lang="uk-UA" dirty="0"/>
          </a:p>
        </p:txBody>
      </p:sp>
      <p:sp>
        <p:nvSpPr>
          <p:cNvPr id="6146" name="AutoShape 2" descr="Повернення блудного сина (Рембрандт) — Вікіпедія"/>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uk-UA"/>
          </a:p>
        </p:txBody>
      </p:sp>
      <p:pic>
        <p:nvPicPr>
          <p:cNvPr id="6147" name="Picture 3" descr="C:\Users\Аліна\Desktop\Новая папка (3)\Без названия.jpg"/>
          <p:cNvPicPr>
            <a:picLocks noChangeAspect="1" noChangeArrowheads="1"/>
          </p:cNvPicPr>
          <p:nvPr/>
        </p:nvPicPr>
        <p:blipFill>
          <a:blip r:embed="rId1" cstate="print"/>
          <a:srcRect/>
          <a:stretch>
            <a:fillRect/>
          </a:stretch>
        </p:blipFill>
        <p:spPr bwMode="auto">
          <a:xfrm>
            <a:off x="4572001" y="764704"/>
            <a:ext cx="4449186" cy="5707542"/>
          </a:xfrm>
          <a:prstGeom prst="rect">
            <a:avLst/>
          </a:prstGeom>
          <a:noFill/>
        </p:spPr>
      </p:pic>
      <p:sp>
        <p:nvSpPr>
          <p:cNvPr id="5" name="Стрелка вправо 4"/>
          <p:cNvSpPr/>
          <p:nvPr/>
        </p:nvSpPr>
        <p:spPr>
          <a:xfrm>
            <a:off x="1043608" y="5733256"/>
            <a:ext cx="3384376"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908720"/>
            <a:ext cx="8229600" cy="5127848"/>
          </a:xfrm>
        </p:spPr>
        <p:txBody>
          <a:bodyPr/>
          <a:lstStyle/>
          <a:p>
            <a:pPr>
              <a:buNone/>
            </a:pPr>
            <a:r>
              <a:rPr lang="ru-RU" b="1" dirty="0" err="1" smtClean="0">
                <a:solidFill>
                  <a:schemeClr val="accent1"/>
                </a:solidFill>
                <a:effectLst>
                  <a:outerShdw blurRad="38100" dist="25400" dir="5400000" algn="ctr" rotWithShape="0">
                    <a:srgbClr val="6E747A">
                      <a:alpha val="43000"/>
                    </a:srgbClr>
                  </a:outerShdw>
                </a:effectLst>
              </a:rPr>
              <a:t>Пітер</a:t>
            </a:r>
            <a:r>
              <a:rPr lang="ru-RU" b="1" dirty="0" smtClean="0">
                <a:solidFill>
                  <a:schemeClr val="accent1"/>
                </a:solidFill>
                <a:effectLst>
                  <a:outerShdw blurRad="38100" dist="25400" dir="5400000" algn="ctr" rotWithShape="0">
                    <a:srgbClr val="6E747A">
                      <a:alpha val="43000"/>
                    </a:srgbClr>
                  </a:outerShdw>
                </a:effectLst>
              </a:rPr>
              <a:t> </a:t>
            </a:r>
            <a:r>
              <a:rPr lang="ru-RU" b="1" dirty="0" err="1" smtClean="0">
                <a:solidFill>
                  <a:schemeClr val="accent1"/>
                </a:solidFill>
                <a:effectLst>
                  <a:outerShdw blurRad="38100" dist="25400" dir="5400000" algn="ctr" rotWithShape="0">
                    <a:srgbClr val="6E747A">
                      <a:alpha val="43000"/>
                    </a:srgbClr>
                  </a:outerShdw>
                </a:effectLst>
              </a:rPr>
              <a:t>Пауль</a:t>
            </a:r>
            <a:r>
              <a:rPr lang="ru-RU" b="1" dirty="0" smtClean="0">
                <a:solidFill>
                  <a:schemeClr val="accent1"/>
                </a:solidFill>
                <a:effectLst>
                  <a:outerShdw blurRad="38100" dist="25400" dir="5400000" algn="ctr" rotWithShape="0">
                    <a:srgbClr val="6E747A">
                      <a:alpha val="43000"/>
                    </a:srgbClr>
                  </a:outerShdw>
                </a:effectLst>
              </a:rPr>
              <a:t> Рубенс </a:t>
            </a:r>
            <a:r>
              <a:rPr lang="ru-RU" dirty="0" smtClean="0"/>
              <a:t>(1577—1640)  </a:t>
            </a:r>
            <a:r>
              <a:rPr lang="ru-RU" dirty="0" err="1" smtClean="0"/>
              <a:t>був</a:t>
            </a:r>
            <a:r>
              <a:rPr lang="ru-RU" dirty="0" smtClean="0"/>
              <a:t>  </a:t>
            </a:r>
            <a:r>
              <a:rPr lang="uk-UA" altLang="ru-RU" dirty="0" smtClean="0"/>
              <a:t>найвідомішим</a:t>
            </a:r>
            <a:r>
              <a:rPr lang="ru-RU" dirty="0" smtClean="0"/>
              <a:t> </a:t>
            </a:r>
            <a:r>
              <a:rPr lang="uk-UA" altLang="ru-RU" dirty="0" err="1" smtClean="0"/>
              <a:t>майстром</a:t>
            </a:r>
            <a:r>
              <a:rPr lang="ru-RU" dirty="0" smtClean="0"/>
              <a:t>  </a:t>
            </a:r>
            <a:r>
              <a:rPr lang="ru-RU" dirty="0" err="1" smtClean="0"/>
              <a:t>фламандського</a:t>
            </a:r>
            <a:r>
              <a:rPr lang="ru-RU" dirty="0" smtClean="0"/>
              <a:t>  </a:t>
            </a:r>
            <a:r>
              <a:rPr lang="ru-RU" dirty="0" err="1" smtClean="0"/>
              <a:t>мистецтва</a:t>
            </a:r>
            <a:r>
              <a:rPr lang="ru-RU" dirty="0" smtClean="0"/>
              <a:t>  </a:t>
            </a:r>
            <a:r>
              <a:rPr lang="en-US" dirty="0" smtClean="0"/>
              <a:t>XV</a:t>
            </a:r>
            <a:r>
              <a:rPr lang="ru-RU" dirty="0" err="1" smtClean="0"/>
              <a:t>IIст</a:t>
            </a:r>
            <a:r>
              <a:rPr lang="uk-UA" dirty="0" smtClean="0"/>
              <a:t>.</a:t>
            </a:r>
            <a:endParaRPr lang="uk-UA" dirty="0" smtClean="0"/>
          </a:p>
          <a:p>
            <a:pPr>
              <a:buNone/>
            </a:pPr>
            <a:r>
              <a:rPr lang="ru-RU" dirty="0" smtClean="0"/>
              <a:t>У  Рубенса  </a:t>
            </a:r>
            <a:r>
              <a:rPr lang="ru-RU" dirty="0" err="1" smtClean="0"/>
              <a:t>було</a:t>
            </a:r>
            <a:r>
              <a:rPr lang="ru-RU" dirty="0" smtClean="0"/>
              <a:t>  </a:t>
            </a:r>
            <a:r>
              <a:rPr lang="ru-RU" dirty="0" err="1" smtClean="0"/>
              <a:t>багато</a:t>
            </a:r>
            <a:r>
              <a:rPr lang="ru-RU" dirty="0" smtClean="0"/>
              <a:t>  картин  на </a:t>
            </a:r>
            <a:endParaRPr lang="ru-RU" dirty="0" smtClean="0"/>
          </a:p>
          <a:p>
            <a:pPr>
              <a:buNone/>
            </a:pPr>
            <a:r>
              <a:rPr lang="ru-RU" dirty="0" smtClean="0"/>
              <a:t> </a:t>
            </a:r>
            <a:r>
              <a:rPr lang="ru-RU" dirty="0" err="1" smtClean="0"/>
              <a:t>історичні</a:t>
            </a:r>
            <a:r>
              <a:rPr lang="ru-RU" dirty="0" smtClean="0"/>
              <a:t>  теми.  Одна  </a:t>
            </a:r>
            <a:r>
              <a:rPr lang="ru-RU" dirty="0" err="1" smtClean="0"/>
              <a:t>з</a:t>
            </a:r>
            <a:r>
              <a:rPr lang="ru-RU" dirty="0" smtClean="0"/>
              <a:t>  </a:t>
            </a:r>
            <a:endParaRPr lang="ru-RU" dirty="0" smtClean="0"/>
          </a:p>
          <a:p>
            <a:pPr>
              <a:buNone/>
            </a:pPr>
            <a:r>
              <a:rPr lang="ru-RU" dirty="0" err="1" smtClean="0"/>
              <a:t>найвідоміших</a:t>
            </a:r>
            <a:r>
              <a:rPr lang="ru-RU" dirty="0" smtClean="0"/>
              <a:t>  </a:t>
            </a:r>
            <a:r>
              <a:rPr lang="ru-RU" dirty="0" err="1" smtClean="0"/>
              <a:t>серій</a:t>
            </a:r>
            <a:r>
              <a:rPr lang="ru-RU" dirty="0" smtClean="0"/>
              <a:t>  </a:t>
            </a:r>
            <a:r>
              <a:rPr lang="ru-RU" dirty="0" smtClean="0"/>
              <a:t>—</a:t>
            </a:r>
            <a:endParaRPr lang="ru-RU" dirty="0" smtClean="0"/>
          </a:p>
          <a:p>
            <a:pPr>
              <a:buNone/>
            </a:pPr>
            <a:r>
              <a:rPr lang="ru-RU" b="1" dirty="0" smtClean="0">
                <a:solidFill>
                  <a:srgbClr val="FF0000"/>
                </a:solidFill>
              </a:rPr>
              <a:t>  </a:t>
            </a:r>
            <a:r>
              <a:rPr lang="ru-RU" b="1" dirty="0" smtClean="0">
                <a:solidFill>
                  <a:srgbClr val="C00000"/>
                </a:solidFill>
              </a:rPr>
              <a:t>«</a:t>
            </a:r>
            <a:r>
              <a:rPr lang="ru-RU" b="1" dirty="0" err="1" smtClean="0">
                <a:solidFill>
                  <a:srgbClr val="C00000"/>
                </a:solidFill>
              </a:rPr>
              <a:t>Життя</a:t>
            </a:r>
            <a:r>
              <a:rPr lang="ru-RU" b="1" dirty="0" smtClean="0">
                <a:solidFill>
                  <a:srgbClr val="C00000"/>
                </a:solidFill>
              </a:rPr>
              <a:t> </a:t>
            </a:r>
            <a:r>
              <a:rPr lang="ru-RU" b="1" dirty="0" err="1" smtClean="0">
                <a:solidFill>
                  <a:srgbClr val="C00000"/>
                </a:solidFill>
              </a:rPr>
              <a:t>Марії</a:t>
            </a:r>
            <a:r>
              <a:rPr lang="ru-RU" b="1" dirty="0" smtClean="0">
                <a:solidFill>
                  <a:srgbClr val="C00000"/>
                </a:solidFill>
              </a:rPr>
              <a:t> </a:t>
            </a:r>
            <a:r>
              <a:rPr lang="ru-RU" b="1" dirty="0" err="1" smtClean="0">
                <a:solidFill>
                  <a:srgbClr val="C00000"/>
                </a:solidFill>
              </a:rPr>
              <a:t>Медичі</a:t>
            </a:r>
            <a:r>
              <a:rPr lang="ru-RU" b="1" dirty="0" smtClean="0">
                <a:solidFill>
                  <a:srgbClr val="C00000"/>
                </a:solidFill>
              </a:rPr>
              <a:t>»</a:t>
            </a:r>
            <a:r>
              <a:rPr lang="ru-RU" dirty="0" smtClean="0">
                <a:solidFill>
                  <a:srgbClr val="C00000"/>
                </a:solidFill>
              </a:rPr>
              <a:t> </a:t>
            </a:r>
            <a:r>
              <a:rPr lang="ru-RU" dirty="0" smtClean="0"/>
              <a:t> — </a:t>
            </a:r>
            <a:endParaRPr lang="ru-RU" dirty="0" smtClean="0"/>
          </a:p>
          <a:p>
            <a:pPr>
              <a:buNone/>
            </a:pPr>
            <a:r>
              <a:rPr lang="ru-RU" dirty="0" smtClean="0"/>
              <a:t> </a:t>
            </a:r>
            <a:r>
              <a:rPr lang="ru-RU" dirty="0" err="1" smtClean="0"/>
              <a:t>складається</a:t>
            </a:r>
            <a:r>
              <a:rPr lang="ru-RU" dirty="0" smtClean="0"/>
              <a:t>  </a:t>
            </a:r>
            <a:r>
              <a:rPr lang="ru-RU" dirty="0" err="1" smtClean="0"/>
              <a:t>з</a:t>
            </a:r>
            <a:endParaRPr lang="ru-RU" dirty="0" smtClean="0"/>
          </a:p>
          <a:p>
            <a:pPr>
              <a:buNone/>
            </a:pPr>
            <a:r>
              <a:rPr lang="ru-RU" dirty="0" smtClean="0"/>
              <a:t>  21  </a:t>
            </a:r>
            <a:r>
              <a:rPr lang="ru-RU" dirty="0" err="1" smtClean="0"/>
              <a:t>твору</a:t>
            </a:r>
            <a:r>
              <a:rPr lang="ru-RU" dirty="0" smtClean="0"/>
              <a:t>.</a:t>
            </a:r>
            <a:endParaRPr lang="uk-UA" dirty="0"/>
          </a:p>
        </p:txBody>
      </p:sp>
      <p:sp>
        <p:nvSpPr>
          <p:cNvPr id="5122" name="AutoShape 2" descr="Пітер Пауль Рубенс — Вікіпедія"/>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uk-UA"/>
          </a:p>
        </p:txBody>
      </p:sp>
      <p:pic>
        <p:nvPicPr>
          <p:cNvPr id="5123" name="Picture 3" descr="C:\Users\Аліна\Desktop\Новая папка (3)\Без названия (1).jpg"/>
          <p:cNvPicPr>
            <a:picLocks noChangeAspect="1" noChangeArrowheads="1"/>
          </p:cNvPicPr>
          <p:nvPr/>
        </p:nvPicPr>
        <p:blipFill>
          <a:blip r:embed="rId1" cstate="print"/>
          <a:srcRect/>
          <a:stretch>
            <a:fillRect/>
          </a:stretch>
        </p:blipFill>
        <p:spPr bwMode="auto">
          <a:xfrm>
            <a:off x="6228184" y="1844824"/>
            <a:ext cx="2859940" cy="3988864"/>
          </a:xfrm>
          <a:prstGeom prst="rect">
            <a:avLst/>
          </a:prstGeom>
          <a:noFill/>
        </p:spPr>
      </p:pic>
      <p:sp>
        <p:nvSpPr>
          <p:cNvPr id="5" name="Прямоугольник 4"/>
          <p:cNvSpPr/>
          <p:nvPr/>
        </p:nvSpPr>
        <p:spPr>
          <a:xfrm>
            <a:off x="6228184" y="5877272"/>
            <a:ext cx="2771800" cy="9807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b="1" dirty="0" err="1" smtClean="0"/>
              <a:t>Пітер</a:t>
            </a:r>
            <a:r>
              <a:rPr lang="ru-RU" sz="3200" b="1" dirty="0" smtClean="0"/>
              <a:t> </a:t>
            </a:r>
            <a:r>
              <a:rPr lang="ru-RU" sz="3200" b="1" dirty="0" err="1" smtClean="0"/>
              <a:t>Пауль</a:t>
            </a:r>
            <a:r>
              <a:rPr lang="ru-RU" sz="3200" b="1" dirty="0" smtClean="0"/>
              <a:t> </a:t>
            </a:r>
            <a:endParaRPr lang="ru-RU" sz="3200" b="1" dirty="0" smtClean="0"/>
          </a:p>
          <a:p>
            <a:pPr algn="ctr"/>
            <a:r>
              <a:rPr lang="ru-RU" sz="3200" b="1" dirty="0" smtClean="0"/>
              <a:t>Рубенс </a:t>
            </a:r>
            <a:endParaRPr lang="uk-UA" sz="3200" dirty="0"/>
          </a:p>
        </p:txBody>
      </p:sp>
      <p:pic>
        <p:nvPicPr>
          <p:cNvPr id="5126" name="Picture 6" descr="Мария Медичи — Википедия"/>
          <p:cNvPicPr>
            <a:picLocks noChangeAspect="1" noChangeArrowheads="1"/>
          </p:cNvPicPr>
          <p:nvPr/>
        </p:nvPicPr>
        <p:blipFill>
          <a:blip r:embed="rId2" cstate="print"/>
          <a:srcRect/>
          <a:stretch>
            <a:fillRect/>
          </a:stretch>
        </p:blipFill>
        <p:spPr bwMode="auto">
          <a:xfrm>
            <a:off x="3059831" y="3645024"/>
            <a:ext cx="2543899" cy="3212976"/>
          </a:xfrm>
          <a:prstGeom prst="rect">
            <a:avLst/>
          </a:prstGeom>
          <a:noFill/>
        </p:spPr>
      </p:pic>
      <p:sp>
        <p:nvSpPr>
          <p:cNvPr id="8" name="Прямоугольник 7"/>
          <p:cNvSpPr/>
          <p:nvPr/>
        </p:nvSpPr>
        <p:spPr>
          <a:xfrm>
            <a:off x="251520" y="5805264"/>
            <a:ext cx="2592288" cy="105273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sz="4000" b="1" dirty="0" smtClean="0"/>
              <a:t>Марія Медичі </a:t>
            </a:r>
            <a:endParaRPr lang="uk-UA" sz="4000" b="1" dirty="0"/>
          </a:p>
        </p:txBody>
      </p:sp>
      <p:sp>
        <p:nvSpPr>
          <p:cNvPr id="9" name="Стрелка вправо 8"/>
          <p:cNvSpPr/>
          <p:nvPr/>
        </p:nvSpPr>
        <p:spPr>
          <a:xfrm>
            <a:off x="395536" y="5373216"/>
            <a:ext cx="2592288"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9530" y="479425"/>
            <a:ext cx="9436100" cy="5845175"/>
          </a:xfrm>
        </p:spPr>
        <p:txBody>
          <a:bodyPr/>
          <a:lstStyle/>
          <a:p>
            <a:pPr>
              <a:buNone/>
            </a:pPr>
            <a:r>
              <a:rPr lang="ru-RU" dirty="0" err="1" smtClean="0"/>
              <a:t>Сучасники</a:t>
            </a:r>
            <a:r>
              <a:rPr lang="ru-RU" dirty="0" smtClean="0"/>
              <a:t>  </a:t>
            </a:r>
            <a:r>
              <a:rPr lang="ru-RU" dirty="0" err="1" smtClean="0"/>
              <a:t>називали</a:t>
            </a:r>
            <a:r>
              <a:rPr lang="ru-RU" dirty="0" smtClean="0"/>
              <a:t>  </a:t>
            </a:r>
            <a:r>
              <a:rPr lang="ru-RU" dirty="0" err="1" smtClean="0"/>
              <a:t>іспанського</a:t>
            </a:r>
            <a:r>
              <a:rPr lang="ru-RU" dirty="0" smtClean="0"/>
              <a:t> </a:t>
            </a:r>
            <a:r>
              <a:rPr lang="ru-RU" dirty="0" err="1" smtClean="0"/>
              <a:t>майстра</a:t>
            </a:r>
            <a:r>
              <a:rPr lang="ru-RU" dirty="0" smtClean="0">
                <a:solidFill>
                  <a:schemeClr val="accent1"/>
                </a:solidFill>
                <a:effectLst>
                  <a:outerShdw blurRad="38100" dist="25400" dir="5400000" algn="ctr" rotWithShape="0">
                    <a:srgbClr val="6E747A">
                      <a:alpha val="43000"/>
                    </a:srgbClr>
                  </a:outerShdw>
                </a:effectLst>
              </a:rPr>
              <a:t> </a:t>
            </a:r>
            <a:r>
              <a:rPr lang="ru-RU" b="1" dirty="0" err="1" smtClean="0">
                <a:solidFill>
                  <a:schemeClr val="accent1"/>
                </a:solidFill>
                <a:effectLst>
                  <a:outerShdw blurRad="38100" dist="25400" dir="5400000" algn="ctr" rotWithShape="0">
                    <a:srgbClr val="6E747A">
                      <a:alpha val="43000"/>
                    </a:srgbClr>
                  </a:outerShdw>
                </a:effectLst>
              </a:rPr>
              <a:t>Дієго</a:t>
            </a:r>
            <a:r>
              <a:rPr lang="ru-RU" b="1" dirty="0" smtClean="0">
                <a:solidFill>
                  <a:schemeClr val="accent1"/>
                </a:solidFill>
                <a:effectLst>
                  <a:outerShdw blurRad="38100" dist="25400" dir="5400000" algn="ctr" rotWithShape="0">
                    <a:srgbClr val="6E747A">
                      <a:alpha val="43000"/>
                    </a:srgbClr>
                  </a:outerShdw>
                </a:effectLst>
              </a:rPr>
              <a:t> Веласкеса</a:t>
            </a:r>
            <a:r>
              <a:rPr lang="ru-RU" dirty="0" smtClean="0">
                <a:solidFill>
                  <a:schemeClr val="accent1"/>
                </a:solidFill>
                <a:effectLst>
                  <a:outerShdw blurRad="38100" dist="25400" dir="5400000" algn="ctr" rotWithShape="0">
                    <a:srgbClr val="6E747A">
                      <a:alpha val="43000"/>
                    </a:srgbClr>
                  </a:outerShdw>
                </a:effectLst>
              </a:rPr>
              <a:t> </a:t>
            </a:r>
            <a:r>
              <a:rPr lang="ru-RU" dirty="0" smtClean="0"/>
              <a:t> (1599—1660)  «живописцем  </a:t>
            </a:r>
            <a:r>
              <a:rPr lang="ru-RU" dirty="0" err="1" smtClean="0"/>
              <a:t>істини</a:t>
            </a:r>
            <a:r>
              <a:rPr lang="ru-RU" dirty="0" smtClean="0"/>
              <a:t>».</a:t>
            </a:r>
            <a:r>
              <a:rPr lang="uk-UA" altLang="ru-RU" dirty="0" smtClean="0"/>
              <a:t> </a:t>
            </a:r>
            <a:r>
              <a:rPr lang="ru-RU" dirty="0" err="1" smtClean="0"/>
              <a:t>Провідне</a:t>
            </a:r>
            <a:r>
              <a:rPr lang="ru-RU" dirty="0" smtClean="0"/>
              <a:t>  </a:t>
            </a:r>
            <a:r>
              <a:rPr lang="ru-RU" dirty="0" err="1" smtClean="0"/>
              <a:t>місце</a:t>
            </a:r>
            <a:r>
              <a:rPr lang="ru-RU" dirty="0" smtClean="0"/>
              <a:t>  в  </a:t>
            </a:r>
            <a:r>
              <a:rPr lang="ru-RU" dirty="0" err="1" smtClean="0"/>
              <a:t>його</a:t>
            </a:r>
            <a:r>
              <a:rPr lang="ru-RU" dirty="0" smtClean="0"/>
              <a:t>  </a:t>
            </a:r>
            <a:r>
              <a:rPr lang="ru-RU" dirty="0" err="1" smtClean="0"/>
              <a:t>творчості</a:t>
            </a:r>
            <a:r>
              <a:rPr lang="ru-RU" dirty="0" smtClean="0"/>
              <a:t>  </a:t>
            </a:r>
            <a:r>
              <a:rPr lang="ru-RU" dirty="0" err="1" smtClean="0"/>
              <a:t>посідали</a:t>
            </a:r>
            <a:r>
              <a:rPr lang="ru-RU" dirty="0" smtClean="0"/>
              <a:t> </a:t>
            </a:r>
            <a:r>
              <a:rPr lang="uk-UA" altLang="ru-RU" dirty="0" smtClean="0"/>
              <a:t>  </a:t>
            </a:r>
            <a:r>
              <a:rPr lang="ru-RU" dirty="0" err="1" smtClean="0"/>
              <a:t>портрети</a:t>
            </a:r>
            <a:r>
              <a:rPr lang="ru-RU" dirty="0" smtClean="0"/>
              <a:t>. </a:t>
            </a:r>
            <a:r>
              <a:rPr lang="uk-UA" altLang="ru-RU" dirty="0" smtClean="0"/>
              <a:t>     </a:t>
            </a:r>
            <a:endParaRPr lang="uk-UA" altLang="ru-RU" dirty="0" smtClean="0"/>
          </a:p>
          <a:p>
            <a:pPr>
              <a:buNone/>
            </a:pPr>
            <a:r>
              <a:rPr lang="uk-UA" altLang="ru-RU" dirty="0" smtClean="0"/>
              <a:t>                                </a:t>
            </a:r>
            <a:endParaRPr lang="uk-UA" altLang="ru-RU" dirty="0" smtClean="0"/>
          </a:p>
          <a:p>
            <a:pPr>
              <a:buNone/>
            </a:pPr>
            <a:r>
              <a:rPr lang="uk-UA" altLang="ru-RU" dirty="0" smtClean="0"/>
              <a:t>                                       </a:t>
            </a:r>
            <a:r>
              <a:rPr lang="uk-UA" b="1" dirty="0" err="1" smtClean="0">
                <a:solidFill>
                  <a:srgbClr val="C00000"/>
                </a:solidFill>
                <a:sym typeface="+mn-ea"/>
              </a:rPr>
              <a:t>Інфанта</a:t>
            </a:r>
            <a:r>
              <a:rPr lang="uk-UA" b="1" dirty="0" smtClean="0">
                <a:solidFill>
                  <a:srgbClr val="C00000"/>
                </a:solidFill>
                <a:sym typeface="+mn-ea"/>
              </a:rPr>
              <a:t> </a:t>
            </a:r>
            <a:r>
              <a:rPr lang="uk-UA" b="1" dirty="0" err="1" smtClean="0">
                <a:solidFill>
                  <a:srgbClr val="C00000"/>
                </a:solidFill>
                <a:sym typeface="+mn-ea"/>
              </a:rPr>
              <a:t>Маргарита</a:t>
            </a:r>
            <a:endParaRPr lang="uk-UA" dirty="0"/>
          </a:p>
        </p:txBody>
      </p:sp>
      <p:pic>
        <p:nvPicPr>
          <p:cNvPr id="4097" name="Picture 1" descr="C:\Users\Аліна\Desktop\Новая папка (3)\Без названия (2).jpg"/>
          <p:cNvPicPr>
            <a:picLocks noChangeAspect="1" noChangeArrowheads="1"/>
          </p:cNvPicPr>
          <p:nvPr/>
        </p:nvPicPr>
        <p:blipFill>
          <a:blip r:embed="rId1" cstate="print"/>
          <a:srcRect/>
          <a:stretch>
            <a:fillRect/>
          </a:stretch>
        </p:blipFill>
        <p:spPr bwMode="auto">
          <a:xfrm>
            <a:off x="67310" y="2637155"/>
            <a:ext cx="3281045" cy="4187825"/>
          </a:xfrm>
          <a:prstGeom prst="rect">
            <a:avLst/>
          </a:prstGeom>
          <a:noFill/>
        </p:spPr>
      </p:pic>
      <p:sp>
        <p:nvSpPr>
          <p:cNvPr id="4" name="Прямоугольник 3"/>
          <p:cNvSpPr/>
          <p:nvPr/>
        </p:nvSpPr>
        <p:spPr>
          <a:xfrm>
            <a:off x="179512" y="6165304"/>
            <a:ext cx="3168352" cy="69269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Портрет </a:t>
            </a:r>
            <a:r>
              <a:rPr lang="ru-RU" dirty="0" err="1" smtClean="0"/>
              <a:t>Папи</a:t>
            </a:r>
            <a:r>
              <a:rPr lang="ru-RU" dirty="0" smtClean="0"/>
              <a:t> </a:t>
            </a:r>
            <a:r>
              <a:rPr lang="ru-RU" dirty="0" err="1" smtClean="0"/>
              <a:t>Інокентія</a:t>
            </a:r>
            <a:r>
              <a:rPr lang="ru-RU" dirty="0" smtClean="0"/>
              <a:t> Х. 1650</a:t>
            </a:r>
            <a:endParaRPr lang="uk-UA" dirty="0"/>
          </a:p>
        </p:txBody>
      </p:sp>
      <p:pic>
        <p:nvPicPr>
          <p:cNvPr id="4101" name="Picture 5" descr="Las Meninas, by Diego Velázquez, from Prado in Google Earth.jpg"/>
          <p:cNvPicPr>
            <a:picLocks noChangeAspect="1" noChangeArrowheads="1"/>
          </p:cNvPicPr>
          <p:nvPr/>
        </p:nvPicPr>
        <p:blipFill>
          <a:blip r:embed="rId2" cstate="print"/>
          <a:srcRect/>
          <a:stretch>
            <a:fillRect/>
          </a:stretch>
        </p:blipFill>
        <p:spPr bwMode="auto">
          <a:xfrm>
            <a:off x="6156325" y="2729230"/>
            <a:ext cx="3357245" cy="3861435"/>
          </a:xfrm>
          <a:prstGeom prst="rect">
            <a:avLst/>
          </a:prstGeom>
          <a:noFill/>
        </p:spPr>
      </p:pic>
      <p:sp>
        <p:nvSpPr>
          <p:cNvPr id="7" name="Прямоугольник 6"/>
          <p:cNvSpPr/>
          <p:nvPr/>
        </p:nvSpPr>
        <p:spPr>
          <a:xfrm>
            <a:off x="6553200" y="2277110"/>
            <a:ext cx="2523490" cy="79184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t>Фрейліни. 1656</a:t>
            </a:r>
            <a:endParaRPr lang="uk-UA" dirty="0"/>
          </a:p>
        </p:txBody>
      </p:sp>
      <p:pic>
        <p:nvPicPr>
          <p:cNvPr id="20483" name="Picture 3" descr="Результат пошуку зображень за запитом &quot;веласкес картини&quot;"/>
          <p:cNvPicPr>
            <a:picLocks noChangeAspect="1" noChangeArrowheads="1"/>
          </p:cNvPicPr>
          <p:nvPr/>
        </p:nvPicPr>
        <p:blipFill>
          <a:blip r:embed="rId3" cstate="print"/>
          <a:srcRect/>
          <a:stretch>
            <a:fillRect/>
          </a:stretch>
        </p:blipFill>
        <p:spPr bwMode="auto">
          <a:xfrm>
            <a:off x="3285490" y="2780665"/>
            <a:ext cx="3267710" cy="40259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415880"/>
          </a:xfrm>
        </p:spPr>
        <p:txBody>
          <a:bodyPr/>
          <a:lstStyle/>
          <a:p>
            <a:pPr>
              <a:buNone/>
            </a:pPr>
            <a:r>
              <a:rPr lang="ru-RU" dirty="0" err="1" smtClean="0"/>
              <a:t>Наприкінці</a:t>
            </a:r>
            <a:r>
              <a:rPr lang="ru-RU" dirty="0" smtClean="0"/>
              <a:t>  </a:t>
            </a:r>
            <a:r>
              <a:rPr lang="ru-RU" dirty="0" err="1" smtClean="0"/>
              <a:t>життя</a:t>
            </a:r>
            <a:r>
              <a:rPr lang="ru-RU" dirty="0" smtClean="0"/>
              <a:t>  </a:t>
            </a:r>
            <a:r>
              <a:rPr lang="ru-RU" dirty="0" err="1" smtClean="0"/>
              <a:t>митець</a:t>
            </a:r>
            <a:r>
              <a:rPr lang="ru-RU" dirty="0" smtClean="0"/>
              <a:t>  створив  картину  </a:t>
            </a:r>
            <a:r>
              <a:rPr lang="ru-RU" b="1" dirty="0" smtClean="0">
                <a:solidFill>
                  <a:srgbClr val="C00000"/>
                </a:solidFill>
              </a:rPr>
              <a:t>«Пряхи»</a:t>
            </a:r>
            <a:r>
              <a:rPr lang="ru-RU" dirty="0" smtClean="0"/>
              <a:t> </a:t>
            </a:r>
            <a:r>
              <a:rPr lang="uk-UA" altLang="ru-RU" dirty="0" smtClean="0"/>
              <a:t>,</a:t>
            </a:r>
            <a:r>
              <a:rPr lang="ru-RU" dirty="0" smtClean="0"/>
              <a:t> де  </a:t>
            </a:r>
            <a:r>
              <a:rPr lang="ru-RU" dirty="0" err="1" smtClean="0"/>
              <a:t>розкрив</a:t>
            </a:r>
            <a:r>
              <a:rPr lang="ru-RU" dirty="0" smtClean="0"/>
              <a:t>  красу  </a:t>
            </a:r>
            <a:r>
              <a:rPr lang="ru-RU" dirty="0" err="1" smtClean="0"/>
              <a:t>простих</a:t>
            </a:r>
            <a:r>
              <a:rPr lang="ru-RU" dirty="0" smtClean="0"/>
              <a:t>  </a:t>
            </a:r>
            <a:r>
              <a:rPr lang="ru-RU" dirty="0" err="1" smtClean="0"/>
              <a:t>жінок</a:t>
            </a:r>
            <a:r>
              <a:rPr lang="uk-UA" altLang="ru-RU" dirty="0" err="1" smtClean="0"/>
              <a:t>-</a:t>
            </a:r>
            <a:r>
              <a:rPr lang="ru-RU" dirty="0" err="1" smtClean="0"/>
              <a:t>робітниць</a:t>
            </a:r>
            <a:r>
              <a:rPr lang="ru-RU" dirty="0" smtClean="0"/>
              <a:t>,  </a:t>
            </a:r>
            <a:r>
              <a:rPr lang="ru-RU" dirty="0" err="1" smtClean="0"/>
              <a:t>які</a:t>
            </a:r>
            <a:r>
              <a:rPr lang="ru-RU" dirty="0" smtClean="0"/>
              <a:t>  </a:t>
            </a:r>
            <a:r>
              <a:rPr lang="ru-RU" dirty="0" err="1" smtClean="0"/>
              <a:t>виткали</a:t>
            </a:r>
            <a:r>
              <a:rPr lang="ru-RU" dirty="0" smtClean="0"/>
              <a:t>  килим,  а  </a:t>
            </a:r>
            <a:r>
              <a:rPr lang="ru-RU" dirty="0" err="1" smtClean="0"/>
              <a:t>поряд</a:t>
            </a:r>
            <a:r>
              <a:rPr lang="ru-RU" dirty="0" smtClean="0"/>
              <a:t>  </a:t>
            </a:r>
            <a:r>
              <a:rPr lang="ru-RU" dirty="0" err="1" smtClean="0"/>
              <a:t>із</a:t>
            </a:r>
            <a:r>
              <a:rPr lang="ru-RU" dirty="0" smtClean="0"/>
              <a:t>  ними  —  </a:t>
            </a:r>
            <a:r>
              <a:rPr lang="ru-RU" dirty="0" err="1" smtClean="0"/>
              <a:t>придворних</a:t>
            </a:r>
            <a:r>
              <a:rPr lang="ru-RU" dirty="0" smtClean="0"/>
              <a:t>  дам,  </a:t>
            </a:r>
            <a:r>
              <a:rPr lang="ru-RU" dirty="0" err="1" smtClean="0"/>
              <a:t>що</a:t>
            </a:r>
            <a:r>
              <a:rPr lang="ru-RU" dirty="0" smtClean="0"/>
              <a:t>  </a:t>
            </a:r>
            <a:r>
              <a:rPr lang="ru-RU" dirty="0" err="1" smtClean="0"/>
              <a:t>розглядали</a:t>
            </a:r>
            <a:r>
              <a:rPr lang="ru-RU" dirty="0" smtClean="0"/>
              <a:t>  </a:t>
            </a:r>
            <a:r>
              <a:rPr lang="ru-RU" dirty="0" err="1" smtClean="0"/>
              <a:t>готову</a:t>
            </a:r>
            <a:r>
              <a:rPr lang="ru-RU" dirty="0" smtClean="0"/>
              <a:t>  </a:t>
            </a:r>
            <a:r>
              <a:rPr lang="ru-RU" dirty="0" smtClean="0"/>
              <a:t>роботу.</a:t>
            </a:r>
            <a:endParaRPr lang="uk-UA" dirty="0"/>
          </a:p>
        </p:txBody>
      </p:sp>
      <p:pic>
        <p:nvPicPr>
          <p:cNvPr id="4" name="Picture 3" descr="Пряхи (картина) — Википедия"/>
          <p:cNvPicPr>
            <a:picLocks noChangeAspect="1" noChangeArrowheads="1"/>
          </p:cNvPicPr>
          <p:nvPr/>
        </p:nvPicPr>
        <p:blipFill>
          <a:blip r:embed="rId1" cstate="print"/>
          <a:srcRect/>
          <a:stretch>
            <a:fillRect/>
          </a:stretch>
        </p:blipFill>
        <p:spPr bwMode="auto">
          <a:xfrm>
            <a:off x="1691680" y="2996951"/>
            <a:ext cx="6192688" cy="3774991"/>
          </a:xfrm>
          <a:prstGeom prst="rect">
            <a:avLst/>
          </a:prstGeom>
          <a:noFill/>
        </p:spPr>
      </p:pic>
      <p:cxnSp>
        <p:nvCxnSpPr>
          <p:cNvPr id="6" name="Соединительная линия уступом 5"/>
          <p:cNvCxnSpPr/>
          <p:nvPr/>
        </p:nvCxnSpPr>
        <p:spPr>
          <a:xfrm rot="16200000" flipH="1">
            <a:off x="-540568" y="2780928"/>
            <a:ext cx="2952328" cy="648072"/>
          </a:xfrm>
          <a:prstGeom prst="bentConnector3">
            <a:avLst>
              <a:gd name="adj1" fmla="val 50000"/>
            </a:avLst>
          </a:prstGeom>
          <a:ln>
            <a:tailEnd type="arrow"/>
          </a:ln>
        </p:spPr>
        <p:style>
          <a:lnRef idx="3">
            <a:schemeClr val="dk1"/>
          </a:lnRef>
          <a:fillRef idx="0">
            <a:schemeClr val="dk1"/>
          </a:fillRef>
          <a:effectRef idx="2">
            <a:schemeClr val="dk1"/>
          </a:effectRef>
          <a:fontRef idx="minor">
            <a:schemeClr val="tx1"/>
          </a:fontRef>
        </p:style>
      </p:cxnSp>
      <p:cxnSp>
        <p:nvCxnSpPr>
          <p:cNvPr id="8" name="Прямая со стрелкой 7"/>
          <p:cNvCxnSpPr/>
          <p:nvPr/>
        </p:nvCxnSpPr>
        <p:spPr>
          <a:xfrm>
            <a:off x="611560" y="4797152"/>
            <a:ext cx="1008112"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415880"/>
          </a:xfrm>
        </p:spPr>
        <p:txBody>
          <a:bodyPr/>
          <a:lstStyle/>
          <a:p>
            <a:pPr>
              <a:buNone/>
            </a:pPr>
            <a:r>
              <a:rPr lang="ru-RU" dirty="0" err="1" smtClean="0"/>
              <a:t>Завдяки</a:t>
            </a:r>
            <a:r>
              <a:rPr lang="ru-RU" dirty="0" smtClean="0"/>
              <a:t>  </a:t>
            </a:r>
            <a:r>
              <a:rPr lang="ru-RU" dirty="0" err="1" smtClean="0"/>
              <a:t>творчості</a:t>
            </a:r>
            <a:r>
              <a:rPr lang="ru-RU" dirty="0" smtClean="0"/>
              <a:t>  </a:t>
            </a:r>
            <a:r>
              <a:rPr lang="ru-RU" dirty="0" err="1" smtClean="0"/>
              <a:t>письменника</a:t>
            </a:r>
            <a:r>
              <a:rPr lang="ru-RU" dirty="0" smtClean="0"/>
              <a:t>  </a:t>
            </a:r>
            <a:r>
              <a:rPr lang="ru-RU" dirty="0" err="1" smtClean="0">
                <a:solidFill>
                  <a:schemeClr val="accent1"/>
                </a:solidFill>
                <a:effectLst>
                  <a:outerShdw blurRad="38100" dist="25400" dir="5400000" algn="ctr" rotWithShape="0">
                    <a:srgbClr val="6E747A">
                      <a:alpha val="43000"/>
                    </a:srgbClr>
                  </a:outerShdw>
                </a:effectLst>
              </a:rPr>
              <a:t>Мігеля</a:t>
            </a:r>
            <a:r>
              <a:rPr lang="ru-RU" dirty="0" smtClean="0">
                <a:solidFill>
                  <a:schemeClr val="accent1"/>
                </a:solidFill>
                <a:effectLst>
                  <a:outerShdw blurRad="38100" dist="25400" dir="5400000" algn="ctr" rotWithShape="0">
                    <a:srgbClr val="6E747A">
                      <a:alpha val="43000"/>
                    </a:srgbClr>
                  </a:outerShdw>
                </a:effectLst>
              </a:rPr>
              <a:t> Сервантеса </a:t>
            </a:r>
            <a:endParaRPr lang="ru-RU" dirty="0" smtClean="0"/>
          </a:p>
          <a:p>
            <a:pPr>
              <a:buNone/>
            </a:pPr>
            <a:r>
              <a:rPr lang="ru-RU" dirty="0" smtClean="0"/>
              <a:t>  </a:t>
            </a:r>
            <a:r>
              <a:rPr lang="ru-RU" dirty="0" err="1" smtClean="0"/>
              <a:t>доба</a:t>
            </a:r>
            <a:r>
              <a:rPr lang="ru-RU" dirty="0" smtClean="0"/>
              <a:t>  </a:t>
            </a:r>
            <a:r>
              <a:rPr lang="ru-RU" dirty="0" err="1" smtClean="0"/>
              <a:t>бароко</a:t>
            </a:r>
            <a:r>
              <a:rPr lang="ru-RU" dirty="0" smtClean="0"/>
              <a:t>  стала </a:t>
            </a:r>
            <a:r>
              <a:rPr lang="ru-RU" dirty="0" smtClean="0"/>
              <a:t> </a:t>
            </a:r>
            <a:r>
              <a:rPr lang="ru-RU" b="1" dirty="0" smtClean="0">
                <a:solidFill>
                  <a:srgbClr val="FF0000"/>
                </a:solidFill>
              </a:rPr>
              <a:t>«</a:t>
            </a:r>
            <a:r>
              <a:rPr lang="ru-RU" b="1" dirty="0" smtClean="0">
                <a:solidFill>
                  <a:srgbClr val="FF0000"/>
                </a:solidFill>
              </a:rPr>
              <a:t>золотим</a:t>
            </a:r>
            <a:endParaRPr lang="ru-RU" b="1" dirty="0" smtClean="0">
              <a:solidFill>
                <a:srgbClr val="FF0000"/>
              </a:solidFill>
            </a:endParaRPr>
          </a:p>
          <a:p>
            <a:pPr>
              <a:buNone/>
            </a:pPr>
            <a:r>
              <a:rPr lang="ru-RU" b="1" dirty="0" smtClean="0">
                <a:solidFill>
                  <a:srgbClr val="FF0000"/>
                </a:solidFill>
              </a:rPr>
              <a:t>  </a:t>
            </a:r>
            <a:r>
              <a:rPr lang="ru-RU" b="1" dirty="0" err="1" smtClean="0">
                <a:solidFill>
                  <a:srgbClr val="FF0000"/>
                </a:solidFill>
              </a:rPr>
              <a:t>віком</a:t>
            </a:r>
            <a:r>
              <a:rPr lang="ru-RU" b="1" dirty="0" smtClean="0">
                <a:solidFill>
                  <a:srgbClr val="FF0000"/>
                </a:solidFill>
              </a:rPr>
              <a:t>»</a:t>
            </a:r>
            <a:r>
              <a:rPr lang="ru-RU" dirty="0" smtClean="0"/>
              <a:t> </a:t>
            </a:r>
            <a:r>
              <a:rPr lang="ru-RU" dirty="0" smtClean="0"/>
              <a:t> </a:t>
            </a:r>
            <a:r>
              <a:rPr lang="ru-RU" dirty="0" err="1" smtClean="0"/>
              <a:t>іспанської</a:t>
            </a:r>
            <a:r>
              <a:rPr lang="ru-RU" dirty="0" smtClean="0"/>
              <a:t>  </a:t>
            </a:r>
            <a:r>
              <a:rPr lang="ru-RU" dirty="0" err="1" smtClean="0"/>
              <a:t>літератури</a:t>
            </a:r>
            <a:r>
              <a:rPr lang="ru-RU" dirty="0" smtClean="0"/>
              <a:t>.</a:t>
            </a:r>
            <a:endParaRPr lang="uk-UA" dirty="0"/>
          </a:p>
        </p:txBody>
      </p:sp>
      <p:pic>
        <p:nvPicPr>
          <p:cNvPr id="8194" name="Picture 2" descr="Мигель де Сервантес – писатель и воин, мечтатель и защитник ..."/>
          <p:cNvPicPr>
            <a:picLocks noChangeAspect="1" noChangeArrowheads="1"/>
          </p:cNvPicPr>
          <p:nvPr/>
        </p:nvPicPr>
        <p:blipFill>
          <a:blip r:embed="rId1" cstate="print"/>
          <a:srcRect/>
          <a:stretch>
            <a:fillRect/>
          </a:stretch>
        </p:blipFill>
        <p:spPr bwMode="auto">
          <a:xfrm>
            <a:off x="5810250" y="1700808"/>
            <a:ext cx="3333750" cy="3752851"/>
          </a:xfrm>
          <a:prstGeom prst="rect">
            <a:avLst/>
          </a:prstGeom>
          <a:noFill/>
        </p:spPr>
      </p:pic>
      <p:sp>
        <p:nvSpPr>
          <p:cNvPr id="4" name="Прямоугольник 3"/>
          <p:cNvSpPr/>
          <p:nvPr/>
        </p:nvSpPr>
        <p:spPr>
          <a:xfrm>
            <a:off x="5796136" y="5589240"/>
            <a:ext cx="3347864" cy="7200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sz="2800" b="1" dirty="0" smtClean="0"/>
              <a:t>Мігель Сервантес</a:t>
            </a:r>
            <a:endParaRPr lang="uk-UA" sz="2800" b="1" dirty="0"/>
          </a:p>
        </p:txBody>
      </p:sp>
      <p:pic>
        <p:nvPicPr>
          <p:cNvPr id="8196" name="Picture 4" descr="Мігель де Сервантес — Вікіпедія"/>
          <p:cNvPicPr>
            <a:picLocks noChangeAspect="1" noChangeArrowheads="1"/>
          </p:cNvPicPr>
          <p:nvPr/>
        </p:nvPicPr>
        <p:blipFill>
          <a:blip r:embed="rId2" cstate="print"/>
          <a:srcRect/>
          <a:stretch>
            <a:fillRect/>
          </a:stretch>
        </p:blipFill>
        <p:spPr bwMode="auto">
          <a:xfrm>
            <a:off x="827584" y="2492896"/>
            <a:ext cx="3312368" cy="437808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a:xfrm>
            <a:off x="323850" y="553720"/>
            <a:ext cx="8229600" cy="4151630"/>
          </a:xfrm>
        </p:spPr>
        <p:txBody>
          <a:bodyPr>
            <a:normAutofit fontScale="90000"/>
          </a:bodyPr>
          <a:p>
            <a:r>
              <a:rPr lang="uk-UA" altLang="en-US" sz="4000"/>
              <a:t>Історія- скарбниця наших діянь, свідок минулого, приклад та повчання для сьогодення, застереження для майбутнього.</a:t>
            </a:r>
            <a:br>
              <a:rPr lang="uk-UA" altLang="en-US" sz="4000"/>
            </a:br>
            <a:r>
              <a:rPr lang="uk-UA" altLang="en-US" sz="4000"/>
              <a:t>                                      Мігель де Сервантес</a:t>
            </a:r>
            <a:br>
              <a:rPr lang="uk-UA" altLang="en-US" sz="4000"/>
            </a:br>
            <a:r>
              <a:rPr lang="uk-UA" altLang="en-US" sz="4000"/>
              <a:t>                                      </a:t>
            </a:r>
            <a:r>
              <a:rPr lang="uk-UA" altLang="en-US" sz="3555"/>
              <a:t>іспанський   письменник</a:t>
            </a:r>
            <a:br>
              <a:rPr lang="uk-UA" altLang="en-US" sz="3555"/>
            </a:br>
            <a:r>
              <a:rPr lang="uk-UA" altLang="en-US" sz="3555"/>
              <a:t>                                           епохи Бароко         </a:t>
            </a:r>
            <a:endParaRPr lang="uk-UA" altLang="en-US" sz="3555"/>
          </a:p>
        </p:txBody>
      </p:sp>
      <p:pic>
        <p:nvPicPr>
          <p:cNvPr id="6" name="Content Placeholder 5"/>
          <p:cNvPicPr>
            <a:picLocks noChangeAspect="1"/>
          </p:cNvPicPr>
          <p:nvPr>
            <p:ph idx="1"/>
          </p:nvPr>
        </p:nvPicPr>
        <p:blipFill>
          <a:blip r:embed="rId1"/>
          <a:stretch>
            <a:fillRect/>
          </a:stretch>
        </p:blipFill>
        <p:spPr>
          <a:xfrm>
            <a:off x="323850" y="3064510"/>
            <a:ext cx="2989580" cy="3793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3505"/>
            <a:ext cx="8229600" cy="6221095"/>
          </a:xfrm>
        </p:spPr>
        <p:txBody>
          <a:bodyPr/>
          <a:lstStyle/>
          <a:p>
            <a:pPr>
              <a:buNone/>
            </a:pPr>
            <a:r>
              <a:rPr lang="uk-UA" altLang="ru-RU" sz="3200" b="1" dirty="0" err="1" smtClean="0">
                <a:solidFill>
                  <a:schemeClr val="accent1"/>
                </a:solidFill>
                <a:effectLst>
                  <a:outerShdw blurRad="38100" dist="25400" dir="5400000" algn="ctr" rotWithShape="0">
                    <a:srgbClr val="6E747A">
                      <a:alpha val="43000"/>
                    </a:srgbClr>
                  </a:outerShdw>
                </a:effectLst>
              </a:rPr>
              <a:t>Вчені-анатоми</a:t>
            </a:r>
            <a:endParaRPr lang="uk-UA" altLang="ru-RU" sz="3200" b="1" dirty="0" err="1" smtClean="0">
              <a:solidFill>
                <a:schemeClr val="accent1"/>
              </a:solidFill>
              <a:effectLst>
                <a:outerShdw blurRad="38100" dist="25400" dir="5400000" algn="ctr" rotWithShape="0">
                  <a:srgbClr val="6E747A">
                    <a:alpha val="43000"/>
                  </a:srgbClr>
                </a:outerShdw>
              </a:effectLst>
            </a:endParaRPr>
          </a:p>
          <a:p>
            <a:pPr>
              <a:buNone/>
            </a:pPr>
            <a:r>
              <a:rPr lang="ru-RU" dirty="0" err="1" smtClean="0"/>
              <a:t>Період</a:t>
            </a:r>
            <a:r>
              <a:rPr lang="uk-UA" altLang="ru-RU" dirty="0" err="1" smtClean="0"/>
              <a:t> </a:t>
            </a:r>
            <a:r>
              <a:rPr lang="uk-UA" altLang="ru-RU" dirty="0" err="1" smtClean="0">
                <a:sym typeface="+mn-ea"/>
              </a:rPr>
              <a:t> </a:t>
            </a:r>
            <a:r>
              <a:rPr lang="en-US" dirty="0" smtClean="0">
                <a:sym typeface="+mn-ea"/>
              </a:rPr>
              <a:t>XV</a:t>
            </a:r>
            <a:r>
              <a:rPr lang="ru-RU" dirty="0" smtClean="0">
                <a:sym typeface="+mn-ea"/>
              </a:rPr>
              <a:t>I</a:t>
            </a:r>
            <a:r>
              <a:rPr lang="uk-UA" altLang="ru-RU" dirty="0" smtClean="0">
                <a:sym typeface="+mn-ea"/>
              </a:rPr>
              <a:t>-</a:t>
            </a:r>
            <a:r>
              <a:rPr lang="en-US" dirty="0" smtClean="0"/>
              <a:t>XV</a:t>
            </a:r>
            <a:r>
              <a:rPr lang="ru-RU" dirty="0" smtClean="0"/>
              <a:t>II  ст.  став  часом,  коли  </a:t>
            </a:r>
            <a:r>
              <a:rPr lang="ru-RU" dirty="0" err="1" smtClean="0"/>
              <a:t>було</a:t>
            </a:r>
            <a:r>
              <a:rPr lang="ru-RU" dirty="0" smtClean="0"/>
              <a:t>  </a:t>
            </a:r>
            <a:r>
              <a:rPr lang="ru-RU" dirty="0" err="1" smtClean="0"/>
              <a:t>зроблено</a:t>
            </a:r>
            <a:r>
              <a:rPr lang="ru-RU" dirty="0" smtClean="0"/>
              <a:t>  </a:t>
            </a:r>
            <a:r>
              <a:rPr lang="ru-RU" dirty="0" err="1" smtClean="0"/>
              <a:t>вирішальні</a:t>
            </a:r>
            <a:r>
              <a:rPr lang="ru-RU" dirty="0" smtClean="0"/>
              <a:t>  кроки  в  </a:t>
            </a:r>
            <a:r>
              <a:rPr lang="ru-RU" dirty="0" err="1" smtClean="0"/>
              <a:t>пізнанні</a:t>
            </a:r>
            <a:r>
              <a:rPr lang="ru-RU" dirty="0" smtClean="0"/>
              <a:t>  </a:t>
            </a:r>
            <a:r>
              <a:rPr lang="ru-RU" dirty="0" err="1" smtClean="0"/>
              <a:t>людини</a:t>
            </a:r>
            <a:r>
              <a:rPr lang="ru-RU" dirty="0" smtClean="0"/>
              <a:t>  </a:t>
            </a:r>
            <a:r>
              <a:rPr lang="ru-RU" dirty="0" err="1" smtClean="0"/>
              <a:t>й</a:t>
            </a:r>
            <a:r>
              <a:rPr lang="ru-RU" dirty="0" smtClean="0"/>
              <a:t>  </a:t>
            </a:r>
            <a:r>
              <a:rPr lang="ru-RU" dirty="0" err="1" smtClean="0"/>
              <a:t>законів</a:t>
            </a:r>
            <a:r>
              <a:rPr lang="ru-RU" dirty="0" smtClean="0"/>
              <a:t> </a:t>
            </a:r>
            <a:r>
              <a:rPr lang="ru-RU" dirty="0" err="1" smtClean="0"/>
              <a:t>Всесвіту</a:t>
            </a:r>
            <a:r>
              <a:rPr lang="ru-RU" dirty="0" smtClean="0"/>
              <a:t>, </a:t>
            </a:r>
            <a:r>
              <a:rPr lang="ru-RU" dirty="0" err="1" smtClean="0"/>
              <a:t>що</a:t>
            </a:r>
            <a:r>
              <a:rPr lang="ru-RU" dirty="0" smtClean="0"/>
              <a:t> заклали </a:t>
            </a:r>
            <a:r>
              <a:rPr lang="ru-RU" dirty="0" err="1" smtClean="0"/>
              <a:t>підвалини</a:t>
            </a:r>
            <a:r>
              <a:rPr lang="ru-RU" dirty="0" smtClean="0"/>
              <a:t> нового  </a:t>
            </a:r>
            <a:r>
              <a:rPr lang="ru-RU" dirty="0" err="1" smtClean="0"/>
              <a:t>природознавства</a:t>
            </a:r>
            <a:r>
              <a:rPr lang="ru-RU" dirty="0" smtClean="0"/>
              <a:t>. </a:t>
            </a:r>
            <a:r>
              <a:rPr lang="ru-RU" dirty="0" err="1" smtClean="0"/>
              <a:t>Італійський</a:t>
            </a:r>
            <a:r>
              <a:rPr lang="ru-RU" dirty="0" smtClean="0"/>
              <a:t>  медик </a:t>
            </a:r>
            <a:r>
              <a:rPr lang="ru-RU" b="1" dirty="0" smtClean="0"/>
              <a:t> </a:t>
            </a:r>
            <a:r>
              <a:rPr lang="ru-RU" b="1" dirty="0" smtClean="0">
                <a:solidFill>
                  <a:srgbClr val="C00000"/>
                </a:solidFill>
              </a:rPr>
              <a:t>Андреас </a:t>
            </a:r>
            <a:r>
              <a:rPr lang="ru-RU" b="1" dirty="0" err="1" smtClean="0">
                <a:solidFill>
                  <a:srgbClr val="C00000"/>
                </a:solidFill>
              </a:rPr>
              <a:t>Везалій</a:t>
            </a:r>
            <a:r>
              <a:rPr lang="ru-RU" dirty="0" smtClean="0"/>
              <a:t>  (1514—1564)  видав  у  1543  р.  </a:t>
            </a:r>
            <a:r>
              <a:rPr lang="ru-RU" dirty="0" err="1" smtClean="0"/>
              <a:t>фундаментальну</a:t>
            </a:r>
            <a:r>
              <a:rPr lang="ru-RU" dirty="0" smtClean="0"/>
              <a:t>  </a:t>
            </a:r>
            <a:r>
              <a:rPr lang="ru-RU" dirty="0" err="1" smtClean="0"/>
              <a:t>працю</a:t>
            </a:r>
            <a:r>
              <a:rPr lang="ru-RU" dirty="0" smtClean="0"/>
              <a:t> </a:t>
            </a:r>
            <a:r>
              <a:rPr lang="ru-RU" b="1" dirty="0" smtClean="0">
                <a:solidFill>
                  <a:srgbClr val="FF0000"/>
                </a:solidFill>
              </a:rPr>
              <a:t> «Про </a:t>
            </a:r>
            <a:r>
              <a:rPr lang="ru-RU" b="1" dirty="0" err="1" smtClean="0">
                <a:solidFill>
                  <a:srgbClr val="FF0000"/>
                </a:solidFill>
              </a:rPr>
              <a:t>будову</a:t>
            </a:r>
            <a:r>
              <a:rPr lang="ru-RU" b="1" dirty="0" smtClean="0">
                <a:solidFill>
                  <a:srgbClr val="FF0000"/>
                </a:solidFill>
              </a:rPr>
              <a:t> </a:t>
            </a:r>
            <a:r>
              <a:rPr lang="ru-RU" b="1" dirty="0" err="1" smtClean="0">
                <a:solidFill>
                  <a:srgbClr val="FF0000"/>
                </a:solidFill>
              </a:rPr>
              <a:t>людського</a:t>
            </a:r>
            <a:r>
              <a:rPr lang="ru-RU" b="1" dirty="0" smtClean="0">
                <a:solidFill>
                  <a:srgbClr val="FF0000"/>
                </a:solidFill>
              </a:rPr>
              <a:t> </a:t>
            </a:r>
            <a:r>
              <a:rPr lang="ru-RU" b="1" dirty="0" err="1" smtClean="0">
                <a:solidFill>
                  <a:srgbClr val="FF0000"/>
                </a:solidFill>
              </a:rPr>
              <a:t>тіла</a:t>
            </a:r>
            <a:r>
              <a:rPr lang="ru-RU" b="1" dirty="0" smtClean="0">
                <a:solidFill>
                  <a:srgbClr val="FF0000"/>
                </a:solidFill>
              </a:rPr>
              <a:t>».</a:t>
            </a:r>
            <a:endParaRPr lang="en-US" b="1" dirty="0" smtClean="0">
              <a:solidFill>
                <a:srgbClr val="FF0000"/>
              </a:solidFill>
            </a:endParaRPr>
          </a:p>
          <a:p>
            <a:pPr>
              <a:buNone/>
            </a:pPr>
            <a:endParaRPr lang="uk-UA" dirty="0"/>
          </a:p>
        </p:txBody>
      </p:sp>
      <p:pic>
        <p:nvPicPr>
          <p:cNvPr id="2050" name="Picture 2" descr="Везалий, Андреас — Википедия"/>
          <p:cNvPicPr>
            <a:picLocks noChangeAspect="1" noChangeArrowheads="1"/>
          </p:cNvPicPr>
          <p:nvPr/>
        </p:nvPicPr>
        <p:blipFill>
          <a:blip r:embed="rId1" cstate="print"/>
          <a:srcRect/>
          <a:stretch>
            <a:fillRect/>
          </a:stretch>
        </p:blipFill>
        <p:spPr bwMode="auto">
          <a:xfrm>
            <a:off x="1907704" y="3429000"/>
            <a:ext cx="2472490" cy="3429000"/>
          </a:xfrm>
          <a:prstGeom prst="rect">
            <a:avLst/>
          </a:prstGeom>
          <a:noFill/>
        </p:spPr>
      </p:pic>
      <p:pic>
        <p:nvPicPr>
          <p:cNvPr id="2052" name="Picture 4" descr="Везалий А. О строении человеческого тела скачать бесплатно ..."/>
          <p:cNvPicPr>
            <a:picLocks noChangeAspect="1" noChangeArrowheads="1"/>
          </p:cNvPicPr>
          <p:nvPr/>
        </p:nvPicPr>
        <p:blipFill>
          <a:blip r:embed="rId2" cstate="print"/>
          <a:srcRect/>
          <a:stretch>
            <a:fillRect/>
          </a:stretch>
        </p:blipFill>
        <p:spPr bwMode="auto">
          <a:xfrm>
            <a:off x="5076056" y="3356992"/>
            <a:ext cx="2390688" cy="3501008"/>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415880"/>
          </a:xfrm>
        </p:spPr>
        <p:txBody>
          <a:bodyPr/>
          <a:lstStyle/>
          <a:p>
            <a:pPr>
              <a:buNone/>
            </a:pPr>
            <a:r>
              <a:rPr lang="ru-RU" dirty="0" err="1" smtClean="0"/>
              <a:t>Іспанський</a:t>
            </a:r>
            <a:r>
              <a:rPr lang="ru-RU" dirty="0" smtClean="0"/>
              <a:t> </a:t>
            </a:r>
            <a:r>
              <a:rPr lang="ru-RU" dirty="0" err="1" smtClean="0"/>
              <a:t>вчений</a:t>
            </a:r>
            <a:r>
              <a:rPr lang="ru-RU" dirty="0" smtClean="0"/>
              <a:t> </a:t>
            </a:r>
            <a:r>
              <a:rPr lang="ru-RU" b="1" dirty="0" err="1" smtClean="0">
                <a:solidFill>
                  <a:srgbClr val="C00000"/>
                </a:solidFill>
              </a:rPr>
              <a:t>Мігель</a:t>
            </a:r>
            <a:r>
              <a:rPr lang="ru-RU" b="1" dirty="0" smtClean="0">
                <a:solidFill>
                  <a:srgbClr val="C00000"/>
                </a:solidFill>
              </a:rPr>
              <a:t> Сервет</a:t>
            </a:r>
            <a:r>
              <a:rPr lang="ru-RU" dirty="0" smtClean="0"/>
              <a:t> (1511— 1553)  </a:t>
            </a:r>
            <a:r>
              <a:rPr lang="ru-RU" dirty="0" err="1" smtClean="0"/>
              <a:t>відкрив</a:t>
            </a:r>
            <a:r>
              <a:rPr lang="ru-RU" dirty="0" smtClean="0"/>
              <a:t>  </a:t>
            </a:r>
            <a:r>
              <a:rPr lang="ru-RU" dirty="0" err="1" smtClean="0"/>
              <a:t>і</a:t>
            </a:r>
            <a:r>
              <a:rPr lang="ru-RU" dirty="0" smtClean="0"/>
              <a:t>  описав  систему  </a:t>
            </a:r>
            <a:r>
              <a:rPr lang="ru-RU" dirty="0" err="1" smtClean="0"/>
              <a:t>кровообігу</a:t>
            </a:r>
            <a:r>
              <a:rPr lang="ru-RU" dirty="0" smtClean="0"/>
              <a:t>  </a:t>
            </a:r>
            <a:r>
              <a:rPr lang="ru-RU" dirty="0" err="1" smtClean="0"/>
              <a:t>людини</a:t>
            </a:r>
            <a:r>
              <a:rPr lang="ru-RU" dirty="0" smtClean="0"/>
              <a:t>. </a:t>
            </a:r>
            <a:endParaRPr lang="uk-UA" dirty="0"/>
          </a:p>
        </p:txBody>
      </p:sp>
      <p:sp>
        <p:nvSpPr>
          <p:cNvPr id="1026" name="AutoShape 2" descr="Мігель Сервет — Вікіпедія"/>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uk-UA"/>
          </a:p>
        </p:txBody>
      </p:sp>
      <p:pic>
        <p:nvPicPr>
          <p:cNvPr id="1027" name="Picture 3" descr="C:\Users\Аліна\Desktop\Новая папка (3)\Без названия (3).jpg"/>
          <p:cNvPicPr>
            <a:picLocks noChangeAspect="1" noChangeArrowheads="1"/>
          </p:cNvPicPr>
          <p:nvPr/>
        </p:nvPicPr>
        <p:blipFill>
          <a:blip r:embed="rId1" cstate="print"/>
          <a:srcRect/>
          <a:stretch>
            <a:fillRect/>
          </a:stretch>
        </p:blipFill>
        <p:spPr bwMode="auto">
          <a:xfrm>
            <a:off x="-1" y="1772816"/>
            <a:ext cx="3324461" cy="4536504"/>
          </a:xfrm>
          <a:prstGeom prst="rect">
            <a:avLst/>
          </a:prstGeom>
          <a:noFill/>
        </p:spPr>
      </p:pic>
      <p:pic>
        <p:nvPicPr>
          <p:cNvPr id="1029" name="Picture 5" descr="Науці «фізіологія» – 390 років – Газета &quot;Медична академія&quot;"/>
          <p:cNvPicPr>
            <a:picLocks noChangeAspect="1" noChangeArrowheads="1"/>
          </p:cNvPicPr>
          <p:nvPr/>
        </p:nvPicPr>
        <p:blipFill>
          <a:blip r:embed="rId2" cstate="print"/>
          <a:srcRect/>
          <a:stretch>
            <a:fillRect/>
          </a:stretch>
        </p:blipFill>
        <p:spPr bwMode="auto">
          <a:xfrm>
            <a:off x="3347864" y="1988839"/>
            <a:ext cx="5796136" cy="402509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Содержимое 4" descr="Пов’язане зображення"/>
          <p:cNvPicPr>
            <a:picLocks noGrp="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3528" y="908720"/>
            <a:ext cx="3888432" cy="5256584"/>
          </a:xfrm>
          <a:prstGeom prst="rect">
            <a:avLst/>
          </a:prstGeom>
          <a:noFill/>
          <a:ln>
            <a:noFill/>
          </a:ln>
        </p:spPr>
      </p:pic>
      <p:sp>
        <p:nvSpPr>
          <p:cNvPr id="6" name="Text Box 5"/>
          <p:cNvSpPr txBox="1"/>
          <p:nvPr/>
        </p:nvSpPr>
        <p:spPr>
          <a:xfrm>
            <a:off x="4391025" y="472440"/>
            <a:ext cx="4792980" cy="1475740"/>
          </a:xfrm>
          <a:prstGeom prst="rect">
            <a:avLst/>
          </a:prstGeom>
          <a:noFill/>
        </p:spPr>
        <p:txBody>
          <a:bodyPr wrap="square" rtlCol="0" anchor="t">
            <a:noAutofit/>
          </a:bodyPr>
          <a:p>
            <a:r>
              <a:rPr lang="ru-RU" sz="4000" b="1" dirty="0" err="1" smtClean="0">
                <a:solidFill>
                  <a:srgbClr val="C00000"/>
                </a:solidFill>
                <a:sym typeface="+mn-ea"/>
              </a:rPr>
              <a:t>Вільям</a:t>
            </a:r>
            <a:r>
              <a:rPr lang="ru-RU" sz="4000" b="1" dirty="0" smtClean="0">
                <a:solidFill>
                  <a:srgbClr val="C00000"/>
                </a:solidFill>
                <a:sym typeface="+mn-ea"/>
              </a:rPr>
              <a:t> Гарвей</a:t>
            </a:r>
            <a:r>
              <a:rPr lang="ru-RU" sz="4000" b="1" dirty="0" smtClean="0">
                <a:sym typeface="+mn-ea"/>
              </a:rPr>
              <a:t> (1578—1657)</a:t>
            </a:r>
            <a:endParaRPr lang="ru-RU" sz="4000" b="1" dirty="0" smtClean="0">
              <a:sym typeface="+mn-ea"/>
            </a:endParaRPr>
          </a:p>
        </p:txBody>
      </p:sp>
      <p:sp>
        <p:nvSpPr>
          <p:cNvPr id="7" name="Text Box 6"/>
          <p:cNvSpPr txBox="1"/>
          <p:nvPr/>
        </p:nvSpPr>
        <p:spPr>
          <a:xfrm>
            <a:off x="4462780" y="1857375"/>
            <a:ext cx="4535805" cy="4904105"/>
          </a:xfrm>
          <a:prstGeom prst="rect">
            <a:avLst/>
          </a:prstGeom>
          <a:noFill/>
        </p:spPr>
        <p:txBody>
          <a:bodyPr wrap="square" rtlCol="0" anchor="t">
            <a:noAutofit/>
          </a:bodyPr>
          <a:p>
            <a:r>
              <a:rPr lang="ru-RU" sz="2800" dirty="0" err="1" smtClean="0">
                <a:sym typeface="+mn-ea"/>
              </a:rPr>
              <a:t>Англійський</a:t>
            </a:r>
            <a:r>
              <a:rPr lang="ru-RU" sz="2800" dirty="0" smtClean="0">
                <a:sym typeface="+mn-ea"/>
              </a:rPr>
              <a:t> </a:t>
            </a:r>
            <a:r>
              <a:rPr lang="ru-RU" sz="2800" dirty="0" err="1">
                <a:sym typeface="+mn-ea"/>
              </a:rPr>
              <a:t>лікар</a:t>
            </a:r>
            <a:r>
              <a:rPr lang="ru-RU" sz="2800" dirty="0">
                <a:sym typeface="+mn-ea"/>
              </a:rPr>
              <a:t> та анатом </a:t>
            </a:r>
            <a:r>
              <a:rPr lang="ru-RU" sz="2800" dirty="0" smtClean="0">
                <a:sym typeface="+mn-ea"/>
              </a:rPr>
              <a:t>завершив </a:t>
            </a:r>
            <a:r>
              <a:rPr lang="ru-RU" sz="2800" dirty="0" err="1">
                <a:sym typeface="+mn-ea"/>
              </a:rPr>
              <a:t>вивчення</a:t>
            </a:r>
            <a:r>
              <a:rPr lang="ru-RU" sz="2800" dirty="0">
                <a:sym typeface="+mn-ea"/>
              </a:rPr>
              <a:t> </a:t>
            </a:r>
            <a:r>
              <a:rPr lang="ru-RU" sz="2800" dirty="0" smtClean="0">
                <a:sym typeface="+mn-ea"/>
              </a:rPr>
              <a:t> теми </a:t>
            </a:r>
            <a:r>
              <a:rPr lang="uk-UA" altLang="ru-RU" sz="2800" dirty="0" smtClean="0">
                <a:sym typeface="+mn-ea"/>
              </a:rPr>
              <a:t>і створив</a:t>
            </a:r>
            <a:r>
              <a:rPr lang="ru-RU" sz="2800" dirty="0" smtClean="0">
                <a:sym typeface="+mn-ea"/>
              </a:rPr>
              <a:t>, </a:t>
            </a:r>
            <a:r>
              <a:rPr lang="ru-RU" sz="2800" dirty="0">
                <a:sym typeface="+mn-ea"/>
              </a:rPr>
              <a:t> </a:t>
            </a:r>
            <a:r>
              <a:rPr lang="ru-RU" sz="2800" dirty="0" err="1">
                <a:sym typeface="+mn-ea"/>
              </a:rPr>
              <a:t>теорію</a:t>
            </a:r>
            <a:r>
              <a:rPr lang="ru-RU" sz="2800" dirty="0">
                <a:sym typeface="+mn-ea"/>
              </a:rPr>
              <a:t> </a:t>
            </a:r>
            <a:r>
              <a:rPr lang="ru-RU" sz="2800" dirty="0" err="1">
                <a:sym typeface="+mn-ea"/>
              </a:rPr>
              <a:t>кровообігу</a:t>
            </a:r>
            <a:r>
              <a:rPr lang="ru-RU" sz="2800" dirty="0">
                <a:sym typeface="+mn-ea"/>
              </a:rPr>
              <a:t> </a:t>
            </a:r>
            <a:r>
              <a:rPr lang="ru-RU" sz="2800" dirty="0" err="1">
                <a:sym typeface="+mn-ea"/>
              </a:rPr>
              <a:t>людини</a:t>
            </a:r>
            <a:r>
              <a:rPr lang="ru-RU" sz="2800" dirty="0" smtClean="0">
                <a:sym typeface="+mn-ea"/>
              </a:rPr>
              <a:t>.</a:t>
            </a:r>
            <a:endParaRPr lang="ru-RU" sz="2800" dirty="0" smtClean="0"/>
          </a:p>
          <a:p>
            <a:r>
              <a:rPr lang="ru-RU" sz="2800" dirty="0" smtClean="0">
                <a:sym typeface="+mn-ea"/>
              </a:rPr>
              <a:t> </a:t>
            </a:r>
            <a:r>
              <a:rPr lang="ru-RU" sz="2800" dirty="0" err="1">
                <a:sym typeface="+mn-ea"/>
              </a:rPr>
              <a:t>Згодом</a:t>
            </a:r>
            <a:r>
              <a:rPr lang="ru-RU" sz="2800" dirty="0">
                <a:sym typeface="+mn-ea"/>
              </a:rPr>
              <a:t> Гарвей почав </a:t>
            </a:r>
            <a:r>
              <a:rPr lang="ru-RU" sz="2800" dirty="0" err="1">
                <a:sym typeface="+mn-ea"/>
              </a:rPr>
              <a:t>вивчати</a:t>
            </a:r>
            <a:r>
              <a:rPr lang="ru-RU" sz="2800" dirty="0">
                <a:sym typeface="+mn-ea"/>
              </a:rPr>
              <a:t>, як </a:t>
            </a:r>
            <a:r>
              <a:rPr lang="ru-RU" sz="2800" dirty="0" err="1">
                <a:sym typeface="+mn-ea"/>
              </a:rPr>
              <a:t>зароджується</a:t>
            </a:r>
            <a:r>
              <a:rPr lang="ru-RU" sz="2800" dirty="0">
                <a:sym typeface="+mn-ea"/>
              </a:rPr>
              <a:t> </a:t>
            </a:r>
            <a:r>
              <a:rPr lang="ru-RU" sz="2800" dirty="0" err="1">
                <a:sym typeface="+mn-ea"/>
              </a:rPr>
              <a:t>людське</a:t>
            </a:r>
            <a:r>
              <a:rPr lang="ru-RU" sz="2800" dirty="0">
                <a:sym typeface="+mn-ea"/>
              </a:rPr>
              <a:t> </a:t>
            </a:r>
            <a:r>
              <a:rPr lang="ru-RU" sz="2800" dirty="0" err="1">
                <a:sym typeface="+mn-ea"/>
              </a:rPr>
              <a:t>життя</a:t>
            </a:r>
            <a:r>
              <a:rPr lang="ru-RU" sz="2800" dirty="0">
                <a:sym typeface="+mn-ea"/>
              </a:rPr>
              <a:t>. </a:t>
            </a:r>
            <a:r>
              <a:rPr lang="ru-RU" sz="2800" dirty="0" err="1">
                <a:sym typeface="+mn-ea"/>
              </a:rPr>
              <a:t>Сутність</a:t>
            </a:r>
            <a:r>
              <a:rPr lang="ru-RU" sz="2800" dirty="0">
                <a:sym typeface="+mn-ea"/>
              </a:rPr>
              <a:t> </a:t>
            </a:r>
            <a:r>
              <a:rPr lang="ru-RU" sz="2800" dirty="0" err="1">
                <a:sym typeface="+mn-ea"/>
              </a:rPr>
              <a:t>своїх</a:t>
            </a:r>
            <a:r>
              <a:rPr lang="ru-RU" sz="2800" dirty="0">
                <a:sym typeface="+mn-ea"/>
              </a:rPr>
              <a:t> </a:t>
            </a:r>
            <a:r>
              <a:rPr lang="ru-RU" sz="2800" dirty="0" err="1">
                <a:sym typeface="+mn-ea"/>
              </a:rPr>
              <a:t>дослідів</a:t>
            </a:r>
            <a:r>
              <a:rPr lang="ru-RU" sz="2800" dirty="0">
                <a:sym typeface="+mn-ea"/>
              </a:rPr>
              <a:t> </a:t>
            </a:r>
            <a:r>
              <a:rPr lang="ru-RU" sz="2800" dirty="0" err="1">
                <a:sym typeface="+mn-ea"/>
              </a:rPr>
              <a:t>він</a:t>
            </a:r>
            <a:r>
              <a:rPr lang="ru-RU" sz="2800" dirty="0">
                <a:sym typeface="+mn-ea"/>
              </a:rPr>
              <a:t> </a:t>
            </a:r>
            <a:r>
              <a:rPr lang="ru-RU" sz="2800" dirty="0" err="1">
                <a:sym typeface="+mn-ea"/>
              </a:rPr>
              <a:t>підсумував</a:t>
            </a:r>
            <a:r>
              <a:rPr lang="ru-RU" sz="2800" dirty="0">
                <a:sym typeface="+mn-ea"/>
              </a:rPr>
              <a:t> у </a:t>
            </a:r>
            <a:r>
              <a:rPr lang="ru-RU" sz="2800" dirty="0" err="1">
                <a:sym typeface="+mn-ea"/>
              </a:rPr>
              <a:t>вислові</a:t>
            </a:r>
            <a:r>
              <a:rPr lang="ru-RU" sz="2800" dirty="0">
                <a:sym typeface="+mn-ea"/>
              </a:rPr>
              <a:t>: «Усе </a:t>
            </a:r>
            <a:r>
              <a:rPr lang="ru-RU" sz="2800" dirty="0" err="1">
                <a:sym typeface="+mn-ea"/>
              </a:rPr>
              <a:t>живе</a:t>
            </a:r>
            <a:r>
              <a:rPr lang="ru-RU" sz="2800" dirty="0">
                <a:sym typeface="+mn-ea"/>
              </a:rPr>
              <a:t> — </a:t>
            </a:r>
            <a:r>
              <a:rPr lang="ru-RU" sz="2800" dirty="0" err="1">
                <a:sym typeface="+mn-ea"/>
              </a:rPr>
              <a:t>із</a:t>
            </a:r>
            <a:r>
              <a:rPr lang="ru-RU" sz="2800" dirty="0">
                <a:sym typeface="+mn-ea"/>
              </a:rPr>
              <a:t> </a:t>
            </a:r>
            <a:r>
              <a:rPr lang="ru-RU" sz="2800" dirty="0" err="1">
                <a:sym typeface="+mn-ea"/>
              </a:rPr>
              <a:t>яйця</a:t>
            </a:r>
            <a:r>
              <a:rPr lang="ru-RU" sz="2800" dirty="0">
                <a:sym typeface="+mn-ea"/>
              </a:rPr>
              <a:t>». </a:t>
            </a:r>
            <a:endParaRPr lang="ru-RU" sz="2800" dirty="0">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415880"/>
          </a:xfrm>
        </p:spPr>
        <p:txBody>
          <a:bodyPr/>
          <a:lstStyle/>
          <a:p>
            <a:pPr>
              <a:buNone/>
            </a:pPr>
            <a:r>
              <a:rPr lang="uk-UA" dirty="0" err="1" smtClean="0"/>
              <a:t>Вчений-аматор</a:t>
            </a:r>
            <a:r>
              <a:rPr lang="uk-UA" dirty="0" err="1" smtClean="0">
                <a:solidFill>
                  <a:srgbClr val="C00000"/>
                </a:solidFill>
              </a:rPr>
              <a:t> </a:t>
            </a:r>
            <a:r>
              <a:rPr lang="uk-UA" b="1" dirty="0" smtClean="0">
                <a:solidFill>
                  <a:srgbClr val="C00000"/>
                </a:solidFill>
              </a:rPr>
              <a:t>Антоні </a:t>
            </a:r>
            <a:r>
              <a:rPr lang="uk-UA" b="1" dirty="0" err="1" smtClean="0">
                <a:solidFill>
                  <a:srgbClr val="C00000"/>
                </a:solidFill>
              </a:rPr>
              <a:t>ван</a:t>
            </a:r>
            <a:r>
              <a:rPr lang="uk-UA" b="1" dirty="0" smtClean="0">
                <a:solidFill>
                  <a:srgbClr val="C00000"/>
                </a:solidFill>
              </a:rPr>
              <a:t> </a:t>
            </a:r>
            <a:r>
              <a:rPr lang="uk-UA" b="1" dirty="0" err="1" smtClean="0">
                <a:solidFill>
                  <a:srgbClr val="C00000"/>
                </a:solidFill>
              </a:rPr>
              <a:t>Левенгук</a:t>
            </a:r>
            <a:r>
              <a:rPr lang="uk-UA" dirty="0" err="1" smtClean="0">
                <a:solidFill>
                  <a:srgbClr val="C00000"/>
                </a:solidFill>
              </a:rPr>
              <a:t> </a:t>
            </a:r>
            <a:r>
              <a:rPr lang="uk-UA" dirty="0" smtClean="0"/>
              <a:t> (Нідерланди)  (1632—1723)  </a:t>
            </a:r>
            <a:r>
              <a:rPr lang="uk-UA" dirty="0" err="1" smtClean="0"/>
              <a:t>винайшов </a:t>
            </a:r>
            <a:r>
              <a:rPr lang="uk-UA" dirty="0" smtClean="0"/>
              <a:t> мікроскоп,  </a:t>
            </a:r>
            <a:r>
              <a:rPr lang="uk-UA" dirty="0" err="1" smtClean="0"/>
              <a:t>який </a:t>
            </a:r>
            <a:r>
              <a:rPr lang="uk-UA" dirty="0" smtClean="0"/>
              <a:t> </a:t>
            </a:r>
            <a:r>
              <a:rPr lang="uk-UA" dirty="0" err="1" smtClean="0"/>
              <a:t>дозволив </a:t>
            </a:r>
            <a:r>
              <a:rPr lang="uk-UA" dirty="0" smtClean="0"/>
              <a:t> </a:t>
            </a:r>
            <a:r>
              <a:rPr lang="uk-UA" dirty="0" err="1" smtClean="0"/>
              <a:t>йому </a:t>
            </a:r>
            <a:r>
              <a:rPr lang="uk-UA" dirty="0" smtClean="0"/>
              <a:t> </a:t>
            </a:r>
            <a:r>
              <a:rPr lang="uk-UA" dirty="0" err="1" smtClean="0"/>
              <a:t>зробити </a:t>
            </a:r>
            <a:r>
              <a:rPr lang="uk-UA" dirty="0" smtClean="0"/>
              <a:t> </a:t>
            </a:r>
            <a:r>
              <a:rPr lang="uk-UA" dirty="0" err="1" smtClean="0"/>
              <a:t>чимало </a:t>
            </a:r>
            <a:r>
              <a:rPr lang="uk-UA" dirty="0" smtClean="0"/>
              <a:t> </a:t>
            </a:r>
            <a:r>
              <a:rPr lang="uk-UA" dirty="0" err="1" smtClean="0"/>
              <a:t>важливих </a:t>
            </a:r>
            <a:r>
              <a:rPr lang="uk-UA" dirty="0" smtClean="0"/>
              <a:t> відкриттів. Він перший дослідив і довів існування мікробів.</a:t>
            </a:r>
            <a:endParaRPr lang="uk-UA" dirty="0"/>
          </a:p>
        </p:txBody>
      </p:sp>
      <p:pic>
        <p:nvPicPr>
          <p:cNvPr id="24578" name="Picture 2" descr="Антони ван Левенгук - изобретатель микроскопа - микроскопы ..."/>
          <p:cNvPicPr>
            <a:picLocks noChangeAspect="1" noChangeArrowheads="1"/>
          </p:cNvPicPr>
          <p:nvPr/>
        </p:nvPicPr>
        <p:blipFill>
          <a:blip r:embed="rId1" cstate="print"/>
          <a:srcRect/>
          <a:stretch>
            <a:fillRect/>
          </a:stretch>
        </p:blipFill>
        <p:spPr bwMode="auto">
          <a:xfrm>
            <a:off x="0" y="2708925"/>
            <a:ext cx="4067944" cy="4176464"/>
          </a:xfrm>
          <a:prstGeom prst="rect">
            <a:avLst/>
          </a:prstGeom>
          <a:noFill/>
        </p:spPr>
      </p:pic>
      <p:pic>
        <p:nvPicPr>
          <p:cNvPr id="24580" name="Picture 4" descr="Антоні ван Левенгук — Вікіпедія"/>
          <p:cNvPicPr>
            <a:picLocks noChangeAspect="1" noChangeArrowheads="1"/>
          </p:cNvPicPr>
          <p:nvPr/>
        </p:nvPicPr>
        <p:blipFill>
          <a:blip r:embed="rId2" cstate="print"/>
          <a:srcRect/>
          <a:stretch>
            <a:fillRect/>
          </a:stretch>
        </p:blipFill>
        <p:spPr bwMode="auto">
          <a:xfrm>
            <a:off x="4139316" y="3140596"/>
            <a:ext cx="4895123" cy="3312368"/>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uk-UA" altLang="en-US">
                <a:solidFill>
                  <a:schemeClr val="accent5">
                    <a:lumMod val="50000"/>
                  </a:schemeClr>
                </a:solidFill>
              </a:rPr>
              <a:t>РОЗВИТОК МАТЕМАТИКИ</a:t>
            </a:r>
            <a:endParaRPr lang="uk-UA" altLang="en-US">
              <a:solidFill>
                <a:schemeClr val="accent5">
                  <a:lumMod val="50000"/>
                </a:schemeClr>
              </a:solidFill>
            </a:endParaRPr>
          </a:p>
        </p:txBody>
      </p:sp>
      <p:pic>
        <p:nvPicPr>
          <p:cNvPr id="6" name="Содержимое 4" descr="Результат пошуку зображень за запитом &quot;вієт&quot;"/>
          <p:cNvPicPr>
            <a:picLocks noGrp="1" noChangeAspect="1"/>
          </p:cNvPicPr>
          <p:nvPr>
            <p:ph idx="1"/>
          </p:nvPr>
        </p:nvPicPr>
        <p:blipFill>
          <a:blip r:embed="rId1" cstate="print">
            <a:extLst>
              <a:ext uri="{28A0092B-C50C-407E-A947-70E740481C1C}">
                <a14:useLocalDpi xmlns:a14="http://schemas.microsoft.com/office/drawing/2010/main" val="0"/>
              </a:ext>
            </a:extLst>
          </a:blip>
          <a:srcRect/>
          <a:stretch>
            <a:fillRect/>
          </a:stretch>
        </p:blipFill>
        <p:spPr bwMode="auto">
          <a:xfrm>
            <a:off x="15240" y="1776730"/>
            <a:ext cx="2957195" cy="4023360"/>
          </a:xfrm>
          <a:prstGeom prst="rect">
            <a:avLst/>
          </a:prstGeom>
          <a:noFill/>
          <a:ln>
            <a:noFill/>
          </a:ln>
        </p:spPr>
      </p:pic>
      <p:sp>
        <p:nvSpPr>
          <p:cNvPr id="7" name="Text Box 6"/>
          <p:cNvSpPr txBox="1"/>
          <p:nvPr/>
        </p:nvSpPr>
        <p:spPr>
          <a:xfrm>
            <a:off x="-35560" y="5744210"/>
            <a:ext cx="2737485" cy="1185545"/>
          </a:xfrm>
          <a:prstGeom prst="rect">
            <a:avLst/>
          </a:prstGeom>
          <a:noFill/>
        </p:spPr>
        <p:txBody>
          <a:bodyPr wrap="square" rtlCol="0" anchor="t">
            <a:noAutofit/>
          </a:bodyPr>
          <a:p>
            <a:r>
              <a:rPr lang="ru-RU" dirty="0" smtClean="0">
                <a:sym typeface="+mn-ea"/>
              </a:rPr>
              <a:t>        </a:t>
            </a:r>
            <a:r>
              <a:rPr lang="ru-RU" sz="1400" dirty="0" smtClean="0">
                <a:sym typeface="+mn-ea"/>
              </a:rPr>
              <a:t>   </a:t>
            </a:r>
            <a:r>
              <a:rPr lang="ru-RU" sz="2400" b="1" dirty="0" smtClean="0">
                <a:sym typeface="+mn-ea"/>
              </a:rPr>
              <a:t>Франсуа </a:t>
            </a:r>
            <a:r>
              <a:rPr lang="ru-RU" sz="2400" b="1" dirty="0" err="1" smtClean="0">
                <a:sym typeface="+mn-ea"/>
              </a:rPr>
              <a:t>Вієт</a:t>
            </a:r>
            <a:r>
              <a:rPr lang="ru-RU" sz="2400" b="1" dirty="0" smtClean="0">
                <a:sym typeface="+mn-ea"/>
              </a:rPr>
              <a:t> </a:t>
            </a:r>
            <a:endParaRPr lang="ru-RU" sz="2400" b="1" dirty="0" smtClean="0"/>
          </a:p>
          <a:p>
            <a:r>
              <a:rPr lang="ru-RU" sz="2400" dirty="0" smtClean="0">
                <a:sym typeface="+mn-ea"/>
              </a:rPr>
              <a:t>            (1540—1603</a:t>
            </a:r>
            <a:r>
              <a:rPr lang="ru-RU" sz="1400" dirty="0" smtClean="0">
                <a:sym typeface="+mn-ea"/>
              </a:rPr>
              <a:t>)</a:t>
            </a:r>
            <a:r>
              <a:rPr lang="ru-RU" dirty="0" smtClean="0">
                <a:sym typeface="+mn-ea"/>
              </a:rPr>
              <a:t> </a:t>
            </a:r>
            <a:endParaRPr lang="ru-RU" dirty="0" smtClean="0">
              <a:sym typeface="+mn-ea"/>
            </a:endParaRPr>
          </a:p>
        </p:txBody>
      </p:sp>
      <p:pic>
        <p:nvPicPr>
          <p:cNvPr id="8" name="Содержимое 4" descr="https://history.vn.ua/pidruchniki/gisem-2016-vs-8-class/gisem-2016-vs-8-class.files/image056.jpg"/>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3008630" y="2060575"/>
            <a:ext cx="2808605" cy="3439795"/>
          </a:xfrm>
          <a:prstGeom prst="rect">
            <a:avLst/>
          </a:prstGeom>
          <a:noFill/>
          <a:ln>
            <a:noFill/>
          </a:ln>
        </p:spPr>
      </p:pic>
      <p:sp>
        <p:nvSpPr>
          <p:cNvPr id="9" name="Text Box 8"/>
          <p:cNvSpPr txBox="1"/>
          <p:nvPr/>
        </p:nvSpPr>
        <p:spPr>
          <a:xfrm>
            <a:off x="3275965" y="5800090"/>
            <a:ext cx="2928620" cy="1207135"/>
          </a:xfrm>
          <a:prstGeom prst="rect">
            <a:avLst/>
          </a:prstGeom>
          <a:noFill/>
        </p:spPr>
        <p:txBody>
          <a:bodyPr wrap="square" rtlCol="0" anchor="t">
            <a:noAutofit/>
          </a:bodyPr>
          <a:p>
            <a:r>
              <a:rPr lang="ru-RU" sz="2400" b="1" dirty="0" smtClean="0">
                <a:sym typeface="+mn-ea"/>
              </a:rPr>
              <a:t>Рене Декарт</a:t>
            </a:r>
            <a:endParaRPr lang="ru-RU" sz="2400" b="1" dirty="0" smtClean="0"/>
          </a:p>
          <a:p>
            <a:r>
              <a:rPr lang="ru-RU" sz="2400" b="1" dirty="0" smtClean="0">
                <a:sym typeface="+mn-ea"/>
              </a:rPr>
              <a:t> </a:t>
            </a:r>
            <a:r>
              <a:rPr lang="ru-RU" sz="2400" dirty="0" smtClean="0">
                <a:sym typeface="+mn-ea"/>
              </a:rPr>
              <a:t>(1596—1650) </a:t>
            </a:r>
            <a:endParaRPr lang="ru-RU" sz="3600" dirty="0" smtClean="0">
              <a:sym typeface="+mn-ea"/>
            </a:endParaRPr>
          </a:p>
        </p:txBody>
      </p:sp>
      <p:pic>
        <p:nvPicPr>
          <p:cNvPr id="10" name="Picture 9" descr="Bonaventura_Cavalieri.jpeg"/>
          <p:cNvPicPr>
            <a:picLocks noChangeAspect="1"/>
          </p:cNvPicPr>
          <p:nvPr/>
        </p:nvPicPr>
        <p:blipFill>
          <a:blip r:embed="rId3"/>
          <a:stretch>
            <a:fillRect/>
          </a:stretch>
        </p:blipFill>
        <p:spPr>
          <a:xfrm>
            <a:off x="6072505" y="1776730"/>
            <a:ext cx="2747645" cy="3465195"/>
          </a:xfrm>
          <a:prstGeom prst="rect">
            <a:avLst/>
          </a:prstGeom>
        </p:spPr>
      </p:pic>
      <p:sp>
        <p:nvSpPr>
          <p:cNvPr id="11" name="Text Box 10"/>
          <p:cNvSpPr txBox="1"/>
          <p:nvPr/>
        </p:nvSpPr>
        <p:spPr>
          <a:xfrm>
            <a:off x="5502275" y="5500370"/>
            <a:ext cx="3514725" cy="1233170"/>
          </a:xfrm>
          <a:prstGeom prst="rect">
            <a:avLst/>
          </a:prstGeom>
          <a:noFill/>
        </p:spPr>
        <p:txBody>
          <a:bodyPr wrap="square" rtlCol="0" anchor="t">
            <a:noAutofit/>
          </a:bodyPr>
          <a:p>
            <a:r>
              <a:rPr lang="uk-UA" altLang="ru-RU" sz="2400" b="1" dirty="0" smtClean="0">
                <a:sym typeface="+mn-ea"/>
              </a:rPr>
              <a:t>Бонавентура</a:t>
            </a:r>
            <a:r>
              <a:rPr lang="ru-RU" sz="4000" b="1" dirty="0" smtClean="0">
                <a:sym typeface="+mn-ea"/>
              </a:rPr>
              <a:t> </a:t>
            </a:r>
            <a:r>
              <a:rPr lang="uk-UA" altLang="ru-RU" sz="2400" b="1" dirty="0" smtClean="0">
                <a:sym typeface="+mn-ea"/>
              </a:rPr>
              <a:t>Кавальєрі</a:t>
            </a:r>
            <a:r>
              <a:rPr lang="ru-RU" sz="2400" dirty="0" smtClean="0">
                <a:sym typeface="+mn-ea"/>
              </a:rPr>
              <a:t>(1596—1650) </a:t>
            </a:r>
            <a:endParaRPr lang="ru-RU" sz="2400" dirty="0" smtClean="0">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415880"/>
          </a:xfrm>
        </p:spPr>
        <p:txBody>
          <a:bodyPr/>
          <a:lstStyle/>
          <a:p>
            <a:pPr>
              <a:buNone/>
            </a:pPr>
            <a:r>
              <a:rPr lang="ru-RU" dirty="0" smtClean="0"/>
              <a:t>  </a:t>
            </a:r>
            <a:r>
              <a:rPr lang="ru-RU" dirty="0" err="1" smtClean="0"/>
              <a:t>Бурхливий</a:t>
            </a:r>
            <a:r>
              <a:rPr lang="ru-RU" dirty="0" smtClean="0"/>
              <a:t>  </a:t>
            </a:r>
            <a:r>
              <a:rPr lang="ru-RU" dirty="0" err="1" smtClean="0"/>
              <a:t>розвиток</a:t>
            </a:r>
            <a:r>
              <a:rPr lang="ru-RU" dirty="0" smtClean="0"/>
              <a:t>  </a:t>
            </a:r>
            <a:r>
              <a:rPr lang="ru-RU" dirty="0" err="1" smtClean="0"/>
              <a:t>мореплавства</a:t>
            </a:r>
            <a:r>
              <a:rPr lang="ru-RU" dirty="0" smtClean="0"/>
              <a:t>  в  </a:t>
            </a:r>
            <a:r>
              <a:rPr lang="ru-RU" dirty="0" err="1" smtClean="0"/>
              <a:t>Нові</a:t>
            </a:r>
            <a:r>
              <a:rPr lang="ru-RU" dirty="0" smtClean="0"/>
              <a:t>  </a:t>
            </a:r>
            <a:r>
              <a:rPr lang="ru-RU" dirty="0" err="1" smtClean="0"/>
              <a:t>часи</a:t>
            </a:r>
            <a:r>
              <a:rPr lang="ru-RU" dirty="0" smtClean="0"/>
              <a:t>  </a:t>
            </a:r>
            <a:r>
              <a:rPr lang="ru-RU" dirty="0" err="1" smtClean="0"/>
              <a:t>сприяв</a:t>
            </a:r>
            <a:r>
              <a:rPr lang="ru-RU" dirty="0" smtClean="0"/>
              <a:t>  </a:t>
            </a:r>
            <a:r>
              <a:rPr lang="ru-RU" dirty="0" err="1" smtClean="0"/>
              <a:t>становленню</a:t>
            </a:r>
            <a:r>
              <a:rPr lang="ru-RU" dirty="0" smtClean="0"/>
              <a:t>  </a:t>
            </a:r>
            <a:r>
              <a:rPr lang="ru-RU" dirty="0" err="1" smtClean="0"/>
              <a:t>наукової</a:t>
            </a:r>
            <a:r>
              <a:rPr lang="ru-RU" dirty="0" smtClean="0"/>
              <a:t>  </a:t>
            </a:r>
            <a:r>
              <a:rPr lang="ru-RU" dirty="0" err="1" smtClean="0"/>
              <a:t>астрономії</a:t>
            </a:r>
            <a:r>
              <a:rPr lang="ru-RU" dirty="0" smtClean="0"/>
              <a:t>.</a:t>
            </a: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uk-UA" b="1" dirty="0" smtClean="0"/>
              <a:t> </a:t>
            </a:r>
            <a:r>
              <a:rPr lang="uk-UA" b="1" dirty="0" smtClean="0">
                <a:solidFill>
                  <a:schemeClr val="accent3">
                    <a:lumMod val="75000"/>
                  </a:schemeClr>
                </a:solidFill>
              </a:rPr>
              <a:t>Миколай Коперник </a:t>
            </a:r>
            <a:r>
              <a:rPr lang="uk-UA" dirty="0" smtClean="0">
                <a:solidFill>
                  <a:schemeClr val="accent3">
                    <a:lumMod val="75000"/>
                  </a:schemeClr>
                </a:solidFill>
              </a:rPr>
              <a:t>(1473—1543)</a:t>
            </a:r>
            <a:r>
              <a:rPr lang="en-US" dirty="0" smtClean="0">
                <a:solidFill>
                  <a:schemeClr val="accent3">
                    <a:lumMod val="75000"/>
                  </a:schemeClr>
                </a:solidFill>
              </a:rPr>
              <a:t> </a:t>
            </a:r>
            <a:r>
              <a:rPr lang="uk-UA" dirty="0" err="1" smtClean="0"/>
              <a:t>унаслідок</a:t>
            </a:r>
            <a:r>
              <a:rPr lang="uk-UA" dirty="0" err="1" smtClean="0"/>
              <a:t> </a:t>
            </a:r>
            <a:r>
              <a:rPr lang="uk-UA" dirty="0" smtClean="0"/>
              <a:t> </a:t>
            </a:r>
            <a:r>
              <a:rPr lang="uk-UA" dirty="0" err="1" smtClean="0"/>
              <a:t>досліджень </a:t>
            </a:r>
            <a:r>
              <a:rPr lang="uk-UA" dirty="0" smtClean="0"/>
              <a:t> </a:t>
            </a:r>
            <a:r>
              <a:rPr lang="uk-UA" dirty="0" err="1" smtClean="0"/>
              <a:t>він </a:t>
            </a:r>
            <a:r>
              <a:rPr lang="uk-UA" dirty="0" smtClean="0"/>
              <a:t> </a:t>
            </a:r>
            <a:r>
              <a:rPr lang="uk-UA" dirty="0" err="1" smtClean="0"/>
              <a:t>дійшов </a:t>
            </a:r>
            <a:r>
              <a:rPr lang="uk-UA" dirty="0" smtClean="0"/>
              <a:t> висновку,  </a:t>
            </a:r>
            <a:r>
              <a:rPr lang="uk-UA" dirty="0" err="1" smtClean="0"/>
              <a:t>що </a:t>
            </a:r>
            <a:r>
              <a:rPr lang="uk-UA" dirty="0" smtClean="0"/>
              <a:t> </a:t>
            </a:r>
            <a:r>
              <a:rPr lang="uk-UA" dirty="0" err="1" smtClean="0"/>
              <a:t>Земля </a:t>
            </a:r>
            <a:r>
              <a:rPr lang="uk-UA" dirty="0" smtClean="0"/>
              <a:t> </a:t>
            </a:r>
            <a:r>
              <a:rPr lang="uk-UA" dirty="0" err="1" smtClean="0"/>
              <a:t>разом </a:t>
            </a:r>
            <a:r>
              <a:rPr lang="uk-UA" dirty="0" smtClean="0"/>
              <a:t> з  </a:t>
            </a:r>
            <a:r>
              <a:rPr lang="uk-UA" dirty="0" err="1" smtClean="0"/>
              <a:t>іншими </a:t>
            </a:r>
            <a:r>
              <a:rPr lang="uk-UA" dirty="0" smtClean="0"/>
              <a:t> </a:t>
            </a:r>
            <a:r>
              <a:rPr lang="uk-UA" dirty="0" err="1" smtClean="0"/>
              <a:t>планетами </a:t>
            </a:r>
            <a:r>
              <a:rPr lang="uk-UA" dirty="0" smtClean="0"/>
              <a:t> </a:t>
            </a:r>
            <a:r>
              <a:rPr lang="uk-UA" dirty="0" err="1" smtClean="0"/>
              <a:t>обертається </a:t>
            </a:r>
            <a:r>
              <a:rPr lang="uk-UA" dirty="0" smtClean="0"/>
              <a:t> </a:t>
            </a:r>
            <a:r>
              <a:rPr lang="uk-UA" dirty="0" err="1" smtClean="0"/>
              <a:t>навколо </a:t>
            </a:r>
            <a:r>
              <a:rPr lang="uk-UA" dirty="0" smtClean="0"/>
              <a:t> </a:t>
            </a:r>
            <a:r>
              <a:rPr lang="uk-UA" dirty="0" err="1" smtClean="0"/>
              <a:t>Сонця </a:t>
            </a:r>
            <a:r>
              <a:rPr lang="uk-UA" dirty="0" smtClean="0"/>
              <a:t> й  </a:t>
            </a:r>
            <a:r>
              <a:rPr lang="uk-UA" dirty="0" err="1" smtClean="0"/>
              <a:t>навколо </a:t>
            </a:r>
            <a:r>
              <a:rPr lang="uk-UA" dirty="0" smtClean="0"/>
              <a:t> </a:t>
            </a:r>
            <a:r>
              <a:rPr lang="uk-UA" dirty="0" err="1" smtClean="0"/>
              <a:t>власної </a:t>
            </a:r>
            <a:r>
              <a:rPr lang="uk-UA" dirty="0" smtClean="0"/>
              <a:t> осі,  </a:t>
            </a:r>
            <a:r>
              <a:rPr lang="uk-UA" dirty="0" err="1" smtClean="0"/>
              <a:t>та </a:t>
            </a:r>
            <a:r>
              <a:rPr lang="uk-UA" dirty="0" smtClean="0"/>
              <a:t> </a:t>
            </a:r>
            <a:r>
              <a:rPr lang="uk-UA" dirty="0" err="1" smtClean="0"/>
              <a:t>створив </a:t>
            </a:r>
            <a:r>
              <a:rPr lang="uk-UA" dirty="0" smtClean="0"/>
              <a:t> </a:t>
            </a:r>
            <a:r>
              <a:rPr lang="uk-UA" dirty="0" err="1" smtClean="0"/>
              <a:t>геліоцентричну </a:t>
            </a:r>
            <a:r>
              <a:rPr lang="uk-UA" dirty="0" smtClean="0"/>
              <a:t> систему.</a:t>
            </a:r>
            <a:endParaRPr lang="en-US" dirty="0" smtClean="0"/>
          </a:p>
          <a:p>
            <a:pPr>
              <a:buNone/>
            </a:pPr>
            <a:endParaRPr lang="uk-UA" dirty="0"/>
          </a:p>
        </p:txBody>
      </p:sp>
      <p:sp>
        <p:nvSpPr>
          <p:cNvPr id="4" name="Прямоугольник 3"/>
          <p:cNvSpPr/>
          <p:nvPr/>
        </p:nvSpPr>
        <p:spPr>
          <a:xfrm>
            <a:off x="683568" y="1844824"/>
            <a:ext cx="7848872" cy="165618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b="1" dirty="0" err="1" smtClean="0">
                <a:solidFill>
                  <a:schemeClr val="accent1"/>
                </a:solidFill>
                <a:effectLst>
                  <a:outerShdw blurRad="38100" dist="25400" dir="5400000" algn="ctr" rotWithShape="0">
                    <a:srgbClr val="6E747A">
                      <a:alpha val="43000"/>
                    </a:srgbClr>
                  </a:outerShdw>
                </a:effectLst>
              </a:rPr>
              <a:t>Астрономія</a:t>
            </a:r>
            <a:r>
              <a:rPr lang="ru-RU" sz="3200" dirty="0" smtClean="0">
                <a:solidFill>
                  <a:schemeClr val="accent1"/>
                </a:solidFill>
                <a:effectLst>
                  <a:outerShdw blurRad="38100" dist="25400" dir="5400000" algn="ctr" rotWithShape="0">
                    <a:srgbClr val="6E747A">
                      <a:alpha val="43000"/>
                    </a:srgbClr>
                  </a:outerShdw>
                </a:effectLst>
              </a:rPr>
              <a:t> </a:t>
            </a:r>
            <a:r>
              <a:rPr lang="ru-RU" sz="3200" dirty="0" smtClean="0"/>
              <a:t>(</a:t>
            </a:r>
            <a:r>
              <a:rPr lang="ru-RU" sz="3200" dirty="0" err="1" smtClean="0"/>
              <a:t>від</a:t>
            </a:r>
            <a:r>
              <a:rPr lang="ru-RU" sz="3200" dirty="0" smtClean="0"/>
              <a:t> </a:t>
            </a:r>
            <a:r>
              <a:rPr lang="ru-RU" sz="3200" dirty="0" err="1" smtClean="0"/>
              <a:t>грец</a:t>
            </a:r>
            <a:r>
              <a:rPr lang="ru-RU" sz="3200" dirty="0" smtClean="0"/>
              <a:t>. «зоря» та «закон») — наука про </a:t>
            </a:r>
            <a:r>
              <a:rPr lang="ru-RU" sz="3200" dirty="0" err="1" smtClean="0"/>
              <a:t>будову</a:t>
            </a:r>
            <a:r>
              <a:rPr lang="ru-RU" sz="3200" dirty="0" smtClean="0"/>
              <a:t> </a:t>
            </a:r>
            <a:r>
              <a:rPr lang="ru-RU" sz="3200" dirty="0" err="1" smtClean="0"/>
              <a:t>і</a:t>
            </a:r>
            <a:r>
              <a:rPr lang="ru-RU" sz="3200" dirty="0" smtClean="0"/>
              <a:t> </a:t>
            </a:r>
            <a:r>
              <a:rPr lang="ru-RU" sz="3200" dirty="0" err="1" smtClean="0"/>
              <a:t>розвиток</a:t>
            </a:r>
            <a:r>
              <a:rPr lang="ru-RU" sz="3200" dirty="0" smtClean="0"/>
              <a:t> </a:t>
            </a:r>
            <a:r>
              <a:rPr lang="ru-RU" sz="3200" dirty="0" err="1" smtClean="0"/>
              <a:t>космічних</a:t>
            </a:r>
            <a:r>
              <a:rPr lang="ru-RU" sz="3200" dirty="0" smtClean="0"/>
              <a:t> </a:t>
            </a:r>
            <a:r>
              <a:rPr lang="ru-RU" sz="3200" dirty="0" err="1" smtClean="0"/>
              <a:t>тіл</a:t>
            </a:r>
            <a:r>
              <a:rPr lang="ru-RU" sz="3200" dirty="0" smtClean="0"/>
              <a:t> та </a:t>
            </a:r>
            <a:r>
              <a:rPr lang="ru-RU" sz="3200" dirty="0" err="1" smtClean="0"/>
              <a:t>всього</a:t>
            </a:r>
            <a:r>
              <a:rPr lang="ru-RU" sz="3200" dirty="0" smtClean="0"/>
              <a:t> </a:t>
            </a:r>
            <a:r>
              <a:rPr lang="ru-RU" sz="3200" dirty="0" err="1" smtClean="0"/>
              <a:t>Всесвіту</a:t>
            </a:r>
            <a:r>
              <a:rPr lang="ru-RU" sz="3200" dirty="0" smtClean="0"/>
              <a:t>.</a:t>
            </a:r>
            <a:endParaRPr lang="uk-UA" sz="3200" dirty="0"/>
          </a:p>
        </p:txBody>
      </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415880"/>
          </a:xfrm>
        </p:spPr>
        <p:txBody>
          <a:bodyPr/>
          <a:lstStyle/>
          <a:p>
            <a:pPr>
              <a:buNone/>
            </a:pPr>
            <a:r>
              <a:rPr lang="ru-RU" dirty="0" err="1" smtClean="0"/>
              <a:t>Свої</a:t>
            </a:r>
            <a:r>
              <a:rPr lang="ru-RU" dirty="0" smtClean="0"/>
              <a:t>  погляди  </a:t>
            </a:r>
            <a:r>
              <a:rPr lang="ru-RU" dirty="0" err="1" smtClean="0"/>
              <a:t>він</a:t>
            </a:r>
            <a:r>
              <a:rPr lang="ru-RU" dirty="0" smtClean="0"/>
              <a:t>  </a:t>
            </a:r>
            <a:r>
              <a:rPr lang="ru-RU" dirty="0" err="1" smtClean="0"/>
              <a:t>виклав</a:t>
            </a:r>
            <a:r>
              <a:rPr lang="ru-RU" dirty="0" smtClean="0"/>
              <a:t>  у  </a:t>
            </a:r>
            <a:r>
              <a:rPr lang="ru-RU" dirty="0" err="1" smtClean="0"/>
              <a:t>відомій</a:t>
            </a:r>
            <a:r>
              <a:rPr lang="ru-RU" dirty="0" smtClean="0"/>
              <a:t>  </a:t>
            </a:r>
            <a:r>
              <a:rPr lang="ru-RU" dirty="0" err="1" smtClean="0"/>
              <a:t>праці</a:t>
            </a:r>
            <a:r>
              <a:rPr lang="ru-RU" dirty="0" smtClean="0"/>
              <a:t>  </a:t>
            </a:r>
            <a:r>
              <a:rPr lang="ru-RU" b="1" dirty="0" smtClean="0">
                <a:solidFill>
                  <a:schemeClr val="accent3">
                    <a:lumMod val="75000"/>
                  </a:schemeClr>
                </a:solidFill>
              </a:rPr>
              <a:t>«Про </a:t>
            </a:r>
            <a:r>
              <a:rPr lang="ru-RU" b="1" dirty="0" err="1" smtClean="0">
                <a:solidFill>
                  <a:schemeClr val="accent3">
                    <a:lumMod val="75000"/>
                  </a:schemeClr>
                </a:solidFill>
              </a:rPr>
              <a:t>обертання</a:t>
            </a:r>
            <a:r>
              <a:rPr lang="ru-RU" b="1" dirty="0" smtClean="0">
                <a:solidFill>
                  <a:schemeClr val="accent3">
                    <a:lumMod val="75000"/>
                  </a:schemeClr>
                </a:solidFill>
              </a:rPr>
              <a:t> </a:t>
            </a:r>
            <a:r>
              <a:rPr lang="ru-RU" b="1" dirty="0" err="1" smtClean="0">
                <a:solidFill>
                  <a:schemeClr val="accent3">
                    <a:lumMod val="75000"/>
                  </a:schemeClr>
                </a:solidFill>
              </a:rPr>
              <a:t>небесних</a:t>
            </a:r>
            <a:r>
              <a:rPr lang="ru-RU" b="1" dirty="0" smtClean="0">
                <a:solidFill>
                  <a:schemeClr val="accent3">
                    <a:lumMod val="75000"/>
                  </a:schemeClr>
                </a:solidFill>
              </a:rPr>
              <a:t> </a:t>
            </a:r>
            <a:r>
              <a:rPr lang="ru-RU" b="1" dirty="0" err="1" smtClean="0">
                <a:solidFill>
                  <a:schemeClr val="accent3">
                    <a:lumMod val="75000"/>
                  </a:schemeClr>
                </a:solidFill>
              </a:rPr>
              <a:t>тіл</a:t>
            </a:r>
            <a:r>
              <a:rPr lang="ru-RU" b="1" dirty="0" smtClean="0">
                <a:solidFill>
                  <a:schemeClr val="accent3">
                    <a:lumMod val="75000"/>
                  </a:schemeClr>
                </a:solidFill>
              </a:rPr>
              <a:t>».</a:t>
            </a:r>
            <a:endParaRPr lang="ru-RU" b="1" dirty="0" smtClean="0">
              <a:solidFill>
                <a:schemeClr val="accent3">
                  <a:lumMod val="75000"/>
                </a:schemeClr>
              </a:solidFill>
            </a:endParaRPr>
          </a:p>
        </p:txBody>
      </p:sp>
      <p:pic>
        <p:nvPicPr>
          <p:cNvPr id="26626" name="Picture 2" descr="Николай Коперник — Циклопедия"/>
          <p:cNvPicPr>
            <a:picLocks noChangeAspect="1" noChangeArrowheads="1"/>
          </p:cNvPicPr>
          <p:nvPr/>
        </p:nvPicPr>
        <p:blipFill>
          <a:blip r:embed="rId1" cstate="print"/>
          <a:srcRect/>
          <a:stretch>
            <a:fillRect/>
          </a:stretch>
        </p:blipFill>
        <p:spPr bwMode="auto">
          <a:xfrm>
            <a:off x="5579481" y="1485419"/>
            <a:ext cx="3617877" cy="4968552"/>
          </a:xfrm>
          <a:prstGeom prst="rect">
            <a:avLst/>
          </a:prstGeom>
          <a:noFill/>
        </p:spPr>
      </p:pic>
      <p:sp>
        <p:nvSpPr>
          <p:cNvPr id="4" name="Прямоугольник 3"/>
          <p:cNvSpPr/>
          <p:nvPr/>
        </p:nvSpPr>
        <p:spPr>
          <a:xfrm>
            <a:off x="5988685" y="6093460"/>
            <a:ext cx="3155950" cy="83693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t> </a:t>
            </a:r>
            <a:r>
              <a:rPr lang="uk-UA" sz="2800" b="1" dirty="0" smtClean="0"/>
              <a:t>Миколай Коперник </a:t>
            </a:r>
            <a:endParaRPr lang="uk-UA" sz="2800" b="1" dirty="0"/>
          </a:p>
        </p:txBody>
      </p:sp>
      <p:pic>
        <p:nvPicPr>
          <p:cNvPr id="26628" name="Picture 4" descr="Миколай Коперник | Національна бібліотека України імені В. І ..."/>
          <p:cNvPicPr>
            <a:picLocks noChangeAspect="1" noChangeArrowheads="1"/>
          </p:cNvPicPr>
          <p:nvPr/>
        </p:nvPicPr>
        <p:blipFill>
          <a:blip r:embed="rId2" cstate="print"/>
          <a:srcRect/>
          <a:stretch>
            <a:fillRect/>
          </a:stretch>
        </p:blipFill>
        <p:spPr bwMode="auto">
          <a:xfrm>
            <a:off x="2700020" y="1772920"/>
            <a:ext cx="3387090" cy="4413250"/>
          </a:xfrm>
          <a:prstGeom prst="rect">
            <a:avLst/>
          </a:prstGeom>
          <a:noFill/>
        </p:spPr>
      </p:pic>
      <p:pic>
        <p:nvPicPr>
          <p:cNvPr id="2" name="Picture 1" descr="Georgius_Drohobich"/>
          <p:cNvPicPr>
            <a:picLocks noChangeAspect="1"/>
          </p:cNvPicPr>
          <p:nvPr/>
        </p:nvPicPr>
        <p:blipFill>
          <a:blip r:embed="rId3"/>
          <a:stretch>
            <a:fillRect/>
          </a:stretch>
        </p:blipFill>
        <p:spPr>
          <a:xfrm>
            <a:off x="35560" y="1700530"/>
            <a:ext cx="2917190" cy="4024630"/>
          </a:xfrm>
          <a:prstGeom prst="rect">
            <a:avLst/>
          </a:prstGeom>
        </p:spPr>
      </p:pic>
      <p:sp>
        <p:nvSpPr>
          <p:cNvPr id="5" name="Прямоугольник 3"/>
          <p:cNvSpPr/>
          <p:nvPr/>
        </p:nvSpPr>
        <p:spPr>
          <a:xfrm>
            <a:off x="-59055" y="5864225"/>
            <a:ext cx="3164840" cy="10883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uk-UA" sz="2400" b="1" dirty="0" smtClean="0"/>
              <a:t>Юрій Котермак</a:t>
            </a:r>
            <a:endParaRPr lang="uk-UA" sz="2400" b="1" dirty="0" smtClean="0"/>
          </a:p>
          <a:p>
            <a:pPr algn="ctr"/>
            <a:r>
              <a:rPr lang="uk-UA" sz="2400" b="1" dirty="0" smtClean="0"/>
              <a:t>(Дрогобич) </a:t>
            </a:r>
            <a:endParaRPr lang="uk-UA" sz="2400" b="1" dirty="0" smtClean="0"/>
          </a:p>
          <a:p>
            <a:pPr algn="ctr"/>
            <a:r>
              <a:rPr lang="uk-UA" sz="2400" b="1" dirty="0" smtClean="0"/>
              <a:t>(1450-1494)</a:t>
            </a:r>
            <a:r>
              <a:rPr lang="uk-UA" sz="3600" b="1" dirty="0" smtClean="0"/>
              <a:t> </a:t>
            </a:r>
            <a:endParaRPr lang="uk-UA" sz="3600" b="1" dirty="0" smtClean="0"/>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flipH="1">
            <a:off x="5460365" y="5935345"/>
            <a:ext cx="3820160" cy="891540"/>
          </a:xfrm>
        </p:spPr>
        <p:txBody>
          <a:bodyPr>
            <a:noAutofit/>
          </a:bodyPr>
          <a:p>
            <a:r>
              <a:rPr lang="en-US" sz="2400"/>
              <a:t>Пам'ятник Юрію Дрогобичу</a:t>
            </a:r>
            <a:br>
              <a:rPr lang="en-US" sz="2400"/>
            </a:br>
            <a:r>
              <a:rPr lang="en-US" sz="2400"/>
              <a:t>(Дрогобич)</a:t>
            </a:r>
            <a:endParaRPr lang="en-US" sz="2400"/>
          </a:p>
        </p:txBody>
      </p:sp>
      <p:sp>
        <p:nvSpPr>
          <p:cNvPr id="3" name="Content Placeholder 2"/>
          <p:cNvSpPr>
            <a:spLocks noGrp="1"/>
          </p:cNvSpPr>
          <p:nvPr>
            <p:ph idx="1"/>
          </p:nvPr>
        </p:nvSpPr>
        <p:spPr>
          <a:xfrm>
            <a:off x="-200025" y="-38735"/>
            <a:ext cx="5693410" cy="7023100"/>
          </a:xfrm>
        </p:spPr>
        <p:txBody>
          <a:bodyPr>
            <a:noAutofit/>
          </a:bodyPr>
          <a:p>
            <a:r>
              <a:rPr lang="uk-UA" altLang="en-US" sz="1800" b="1"/>
              <a:t>У</a:t>
            </a:r>
            <a:r>
              <a:rPr lang="en-US" sz="1800" b="1"/>
              <a:t>чений епохи Відродження, освітній діяч, поет, філософ, географ, лікар астроном, астролог і мандрівник Юрій Михайлович Донат-Котермак народився 1450 року в Дрогобичі. Вступив до Яґеллонського університету в Кракові. Вивчав медицину й вільні мистецтва в Болонському університеті, де став доктором філософії і медицини. Ректор Болонського університету медицини й вільних мистецтв, професор  академії у Братиславі, професор Яґеллонського університету в Кракові. Серед його студентів був майбутній видатний астроном Миколай Коперник.</a:t>
            </a:r>
            <a:endParaRPr lang="en-US" sz="1800" b="1"/>
          </a:p>
          <a:p>
            <a:r>
              <a:rPr lang="en-US" sz="1800" b="1"/>
              <a:t>“Прогностична оцінка поточного 1483 року” – це астрологічний календар. На основі аналізу взаємного розташування небесних світил і оцінки різних небесних явищ автор робить передбачення про земні події.</a:t>
            </a:r>
            <a:endParaRPr lang="en-US" sz="1800" b="1"/>
          </a:p>
          <a:p>
            <a:r>
              <a:rPr lang="en-US" sz="1800" b="1"/>
              <a:t> Роботи Дрогобича відомі в багатьох країнах Європи. Поза сумнівом, ця людина заслуговує на вдячну пам’ять нашого народу. </a:t>
            </a:r>
            <a:endParaRPr lang="en-US" sz="1800" b="1"/>
          </a:p>
        </p:txBody>
      </p:sp>
      <p:pic>
        <p:nvPicPr>
          <p:cNvPr id="4" name="Picture 3" descr="Drohobych_Castle_Hill_Square_Monument_of_Y.Drohobych_(YDS_9490)"/>
          <p:cNvPicPr>
            <a:picLocks noChangeAspect="1"/>
          </p:cNvPicPr>
          <p:nvPr/>
        </p:nvPicPr>
        <p:blipFill>
          <a:blip r:embed="rId1"/>
          <a:stretch>
            <a:fillRect/>
          </a:stretch>
        </p:blipFill>
        <p:spPr>
          <a:xfrm>
            <a:off x="5436235" y="0"/>
            <a:ext cx="3649980" cy="5913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415880"/>
          </a:xfrm>
        </p:spPr>
        <p:txBody>
          <a:bodyPr/>
          <a:lstStyle/>
          <a:p>
            <a:pPr>
              <a:buNone/>
            </a:pPr>
            <a:r>
              <a:rPr lang="ru-RU" dirty="0" err="1" smtClean="0"/>
              <a:t>Наступний</a:t>
            </a:r>
            <a:r>
              <a:rPr lang="ru-RU" dirty="0" smtClean="0"/>
              <a:t>  </a:t>
            </a:r>
            <a:r>
              <a:rPr lang="ru-RU" dirty="0" err="1" smtClean="0"/>
              <a:t>крок</a:t>
            </a:r>
            <a:r>
              <a:rPr lang="ru-RU" dirty="0" smtClean="0"/>
              <a:t>  у  </a:t>
            </a:r>
            <a:r>
              <a:rPr lang="ru-RU" dirty="0" err="1" smtClean="0"/>
              <a:t>дослідженні</a:t>
            </a:r>
            <a:r>
              <a:rPr lang="ru-RU" dirty="0" smtClean="0"/>
              <a:t>  </a:t>
            </a:r>
            <a:r>
              <a:rPr lang="ru-RU" dirty="0" err="1" smtClean="0"/>
              <a:t>Всесвіту</a:t>
            </a:r>
            <a:r>
              <a:rPr lang="ru-RU" dirty="0" smtClean="0"/>
              <a:t>  </a:t>
            </a:r>
            <a:r>
              <a:rPr lang="ru-RU" dirty="0" err="1" smtClean="0"/>
              <a:t>здійснив</a:t>
            </a:r>
            <a:r>
              <a:rPr lang="ru-RU" dirty="0" smtClean="0"/>
              <a:t>  </a:t>
            </a:r>
            <a:r>
              <a:rPr lang="ru-RU" dirty="0" err="1" smtClean="0"/>
              <a:t>італієць</a:t>
            </a:r>
            <a:r>
              <a:rPr lang="ru-RU" dirty="0" smtClean="0"/>
              <a:t> </a:t>
            </a:r>
            <a:r>
              <a:rPr lang="ru-RU" dirty="0" smtClean="0">
                <a:solidFill>
                  <a:schemeClr val="accent3">
                    <a:lumMod val="75000"/>
                  </a:schemeClr>
                </a:solidFill>
              </a:rPr>
              <a:t> </a:t>
            </a:r>
            <a:r>
              <a:rPr lang="ru-RU" b="1" dirty="0" smtClean="0">
                <a:solidFill>
                  <a:schemeClr val="accent3">
                    <a:lumMod val="75000"/>
                  </a:schemeClr>
                </a:solidFill>
              </a:rPr>
              <a:t>Джордано Бруно </a:t>
            </a:r>
            <a:r>
              <a:rPr lang="ru-RU" dirty="0" smtClean="0">
                <a:solidFill>
                  <a:schemeClr val="accent3">
                    <a:lumMod val="75000"/>
                  </a:schemeClr>
                </a:solidFill>
              </a:rPr>
              <a:t>(1548— 1600).</a:t>
            </a:r>
            <a:endParaRPr lang="ru-RU" dirty="0" smtClean="0">
              <a:solidFill>
                <a:schemeClr val="accent3">
                  <a:lumMod val="75000"/>
                </a:schemeClr>
              </a:solidFill>
            </a:endParaRPr>
          </a:p>
          <a:p>
            <a:pPr>
              <a:buNone/>
            </a:pPr>
            <a:endParaRPr lang="ru-RU" dirty="0" smtClean="0">
              <a:solidFill>
                <a:schemeClr val="accent3">
                  <a:lumMod val="75000"/>
                </a:schemeClr>
              </a:solidFill>
            </a:endParaRPr>
          </a:p>
        </p:txBody>
      </p:sp>
      <p:pic>
        <p:nvPicPr>
          <p:cNvPr id="25602" name="Picture 2" descr="Джордано Бруно — Википедия"/>
          <p:cNvPicPr>
            <a:picLocks noChangeAspect="1" noChangeArrowheads="1"/>
          </p:cNvPicPr>
          <p:nvPr/>
        </p:nvPicPr>
        <p:blipFill>
          <a:blip r:embed="rId1" cstate="print"/>
          <a:srcRect/>
          <a:stretch>
            <a:fillRect/>
          </a:stretch>
        </p:blipFill>
        <p:spPr bwMode="auto">
          <a:xfrm>
            <a:off x="0" y="1988840"/>
            <a:ext cx="3907602" cy="4392488"/>
          </a:xfrm>
          <a:prstGeom prst="rect">
            <a:avLst/>
          </a:prstGeom>
          <a:noFill/>
        </p:spPr>
      </p:pic>
      <p:sp>
        <p:nvSpPr>
          <p:cNvPr id="4" name="Прямоугольник 3"/>
          <p:cNvSpPr/>
          <p:nvPr/>
        </p:nvSpPr>
        <p:spPr>
          <a:xfrm>
            <a:off x="4211960" y="1988840"/>
            <a:ext cx="4392488" cy="42484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sz="2800" dirty="0" err="1" smtClean="0"/>
              <a:t>На </a:t>
            </a:r>
            <a:r>
              <a:rPr lang="uk-UA" sz="2800" dirty="0" smtClean="0"/>
              <a:t> </a:t>
            </a:r>
            <a:r>
              <a:rPr lang="uk-UA" sz="2800" dirty="0" err="1" smtClean="0"/>
              <a:t>відміну </a:t>
            </a:r>
            <a:r>
              <a:rPr lang="uk-UA" sz="2800" dirty="0" smtClean="0"/>
              <a:t> </a:t>
            </a:r>
            <a:r>
              <a:rPr lang="uk-UA" sz="2800" dirty="0" err="1" smtClean="0"/>
              <a:t>від </a:t>
            </a:r>
            <a:r>
              <a:rPr lang="uk-UA" sz="2800" dirty="0" smtClean="0"/>
              <a:t> Коперника,  </a:t>
            </a:r>
            <a:r>
              <a:rPr lang="uk-UA" sz="2800" dirty="0" err="1" smtClean="0"/>
              <a:t>який </a:t>
            </a:r>
            <a:r>
              <a:rPr lang="uk-UA" sz="2800" dirty="0" smtClean="0"/>
              <a:t> </a:t>
            </a:r>
            <a:r>
              <a:rPr lang="uk-UA" sz="2800" dirty="0" err="1" smtClean="0"/>
              <a:t>центром </a:t>
            </a:r>
            <a:r>
              <a:rPr lang="uk-UA" sz="2800" dirty="0" smtClean="0"/>
              <a:t> </a:t>
            </a:r>
            <a:r>
              <a:rPr lang="uk-UA" sz="2800" dirty="0" err="1" smtClean="0"/>
              <a:t>Всесвіту </a:t>
            </a:r>
            <a:r>
              <a:rPr lang="uk-UA" sz="2800" dirty="0" smtClean="0"/>
              <a:t> </a:t>
            </a:r>
            <a:r>
              <a:rPr lang="uk-UA" sz="2800" dirty="0" err="1" smtClean="0"/>
              <a:t>вважав </a:t>
            </a:r>
            <a:r>
              <a:rPr lang="uk-UA" sz="2800" dirty="0" smtClean="0"/>
              <a:t> Сонце,  </a:t>
            </a:r>
            <a:r>
              <a:rPr lang="uk-UA" sz="2800" dirty="0" err="1" smtClean="0"/>
              <a:t>Бруно </a:t>
            </a:r>
            <a:r>
              <a:rPr lang="uk-UA" sz="2800" dirty="0" smtClean="0"/>
              <a:t> </a:t>
            </a:r>
            <a:r>
              <a:rPr lang="uk-UA" sz="2800" dirty="0" err="1" smtClean="0"/>
              <a:t>обґрунтував </a:t>
            </a:r>
            <a:r>
              <a:rPr lang="uk-UA" sz="2800" dirty="0" smtClean="0"/>
              <a:t> </a:t>
            </a:r>
            <a:r>
              <a:rPr lang="uk-UA" sz="2800" dirty="0" err="1" smtClean="0"/>
              <a:t>ідею </a:t>
            </a:r>
            <a:r>
              <a:rPr lang="uk-UA" sz="2800" dirty="0" smtClean="0"/>
              <a:t> </a:t>
            </a:r>
            <a:r>
              <a:rPr lang="uk-UA" sz="2800" dirty="0" err="1" smtClean="0"/>
              <a:t>нескінченності </a:t>
            </a:r>
            <a:r>
              <a:rPr lang="uk-UA" sz="2800" dirty="0" smtClean="0"/>
              <a:t> Всесвіту,  </a:t>
            </a:r>
            <a:r>
              <a:rPr lang="uk-UA" sz="2800" dirty="0" err="1" smtClean="0"/>
              <a:t>де </a:t>
            </a:r>
            <a:r>
              <a:rPr lang="uk-UA" sz="2800" dirty="0" smtClean="0"/>
              <a:t> </a:t>
            </a:r>
            <a:r>
              <a:rPr lang="uk-UA" sz="2800" dirty="0" err="1" smtClean="0"/>
              <a:t>існує </a:t>
            </a:r>
            <a:r>
              <a:rPr lang="uk-UA" sz="2800" dirty="0" smtClean="0"/>
              <a:t> </a:t>
            </a:r>
            <a:r>
              <a:rPr lang="uk-UA" sz="2800" dirty="0" err="1" smtClean="0"/>
              <a:t>безліч </a:t>
            </a:r>
            <a:r>
              <a:rPr lang="uk-UA" sz="2800" dirty="0" smtClean="0"/>
              <a:t> </a:t>
            </a:r>
            <a:r>
              <a:rPr lang="uk-UA" sz="2800" dirty="0" err="1" smtClean="0"/>
              <a:t>світів </a:t>
            </a:r>
            <a:r>
              <a:rPr lang="uk-UA" sz="2800" dirty="0" smtClean="0"/>
              <a:t> з  </a:t>
            </a:r>
            <a:r>
              <a:rPr lang="uk-UA" sz="2800" dirty="0" err="1" smtClean="0"/>
              <a:t>окремими </a:t>
            </a:r>
            <a:r>
              <a:rPr lang="uk-UA" sz="2800" dirty="0" smtClean="0"/>
              <a:t> сонцями. </a:t>
            </a:r>
            <a:r>
              <a:rPr lang="uk-UA" sz="2800" dirty="0" smtClean="0"/>
              <a:t>За ці погляди його як єретика спалили на багатті.</a:t>
            </a:r>
            <a:endParaRPr lang="uk-UA" sz="2800"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92696"/>
            <a:ext cx="8229600" cy="5631904"/>
          </a:xfrm>
        </p:spPr>
        <p:txBody>
          <a:bodyPr/>
          <a:lstStyle/>
          <a:p>
            <a:pPr>
              <a:buNone/>
            </a:pPr>
            <a:r>
              <a:rPr lang="uk-UA" dirty="0" err="1" smtClean="0"/>
              <a:t>Італійський </a:t>
            </a:r>
            <a:r>
              <a:rPr lang="uk-UA" dirty="0" smtClean="0"/>
              <a:t> </a:t>
            </a:r>
            <a:r>
              <a:rPr lang="uk-UA" dirty="0" err="1" smtClean="0"/>
              <a:t>вчений </a:t>
            </a:r>
            <a:r>
              <a:rPr lang="uk-UA" dirty="0" smtClean="0"/>
              <a:t> </a:t>
            </a:r>
            <a:r>
              <a:rPr lang="uk-UA" b="1" dirty="0" smtClean="0">
                <a:solidFill>
                  <a:schemeClr val="accent3">
                    <a:lumMod val="75000"/>
                  </a:schemeClr>
                </a:solidFill>
              </a:rPr>
              <a:t>Галілео Галілей </a:t>
            </a:r>
            <a:r>
              <a:rPr lang="uk-UA" dirty="0" smtClean="0">
                <a:solidFill>
                  <a:schemeClr val="accent3">
                    <a:lumMod val="75000"/>
                  </a:schemeClr>
                </a:solidFill>
              </a:rPr>
              <a:t>(1564—1642) </a:t>
            </a:r>
            <a:r>
              <a:rPr lang="uk-UA" dirty="0" smtClean="0"/>
              <a:t> </a:t>
            </a:r>
            <a:r>
              <a:rPr lang="uk-UA" dirty="0" err="1" smtClean="0"/>
              <a:t>зробив </a:t>
            </a:r>
            <a:r>
              <a:rPr lang="uk-UA" dirty="0" smtClean="0"/>
              <a:t> </a:t>
            </a:r>
            <a:r>
              <a:rPr lang="uk-UA" dirty="0" err="1" smtClean="0"/>
              <a:t>телескоп </a:t>
            </a:r>
            <a:r>
              <a:rPr lang="uk-UA" dirty="0" smtClean="0"/>
              <a:t> </a:t>
            </a:r>
            <a:r>
              <a:rPr lang="uk-UA" dirty="0" err="1" smtClean="0"/>
              <a:t>зі </a:t>
            </a:r>
            <a:r>
              <a:rPr lang="uk-UA" dirty="0" smtClean="0"/>
              <a:t> </a:t>
            </a:r>
            <a:r>
              <a:rPr lang="uk-UA" dirty="0" err="1" smtClean="0"/>
              <a:t>збільшенням </a:t>
            </a:r>
            <a:r>
              <a:rPr lang="uk-UA" dirty="0" smtClean="0"/>
              <a:t> у  32  </a:t>
            </a:r>
            <a:r>
              <a:rPr lang="uk-UA" dirty="0" err="1" smtClean="0"/>
              <a:t>рази </a:t>
            </a:r>
            <a:r>
              <a:rPr lang="uk-UA" dirty="0" smtClean="0"/>
              <a:t> й  </a:t>
            </a:r>
            <a:r>
              <a:rPr lang="uk-UA" dirty="0" err="1" smtClean="0"/>
              <a:t>розпочав </a:t>
            </a:r>
            <a:r>
              <a:rPr lang="uk-UA" dirty="0" smtClean="0"/>
              <a:t> </a:t>
            </a:r>
            <a:r>
              <a:rPr lang="uk-UA" dirty="0" err="1" smtClean="0"/>
              <a:t>із </a:t>
            </a:r>
            <a:r>
              <a:rPr lang="uk-UA" dirty="0" smtClean="0"/>
              <a:t> </a:t>
            </a:r>
            <a:r>
              <a:rPr lang="uk-UA" dirty="0" err="1" smtClean="0"/>
              <a:t>його </a:t>
            </a:r>
            <a:r>
              <a:rPr lang="uk-UA" dirty="0" smtClean="0"/>
              <a:t> </a:t>
            </a:r>
            <a:r>
              <a:rPr lang="uk-UA" dirty="0" err="1" smtClean="0"/>
              <a:t>допомогою </a:t>
            </a:r>
            <a:r>
              <a:rPr lang="uk-UA" dirty="0" smtClean="0"/>
              <a:t> </a:t>
            </a:r>
            <a:r>
              <a:rPr lang="uk-UA" dirty="0" err="1" smtClean="0"/>
              <a:t>регулярні </a:t>
            </a:r>
            <a:r>
              <a:rPr lang="uk-UA" dirty="0" smtClean="0"/>
              <a:t> дослідження. У  1632  р.  </a:t>
            </a:r>
            <a:r>
              <a:rPr lang="uk-UA" dirty="0" err="1" smtClean="0"/>
              <a:t>він </a:t>
            </a:r>
            <a:r>
              <a:rPr lang="uk-UA" dirty="0" smtClean="0"/>
              <a:t> </a:t>
            </a:r>
            <a:r>
              <a:rPr lang="uk-UA" dirty="0" smtClean="0"/>
              <a:t>видав</a:t>
            </a:r>
            <a:endParaRPr lang="uk-UA" dirty="0" smtClean="0"/>
          </a:p>
          <a:p>
            <a:pPr>
              <a:buNone/>
            </a:pPr>
            <a:r>
              <a:rPr lang="uk-UA" dirty="0" smtClean="0"/>
              <a:t>  </a:t>
            </a:r>
            <a:r>
              <a:rPr lang="uk-UA" dirty="0" err="1" smtClean="0"/>
              <a:t>працю </a:t>
            </a:r>
            <a:r>
              <a:rPr lang="uk-UA" dirty="0" smtClean="0"/>
              <a:t> «</a:t>
            </a:r>
            <a:r>
              <a:rPr lang="uk-UA" b="1" dirty="0" smtClean="0"/>
              <a:t>Діалоги про </a:t>
            </a:r>
            <a:r>
              <a:rPr lang="uk-UA" b="1" dirty="0" smtClean="0"/>
              <a:t>дві </a:t>
            </a:r>
            <a:r>
              <a:rPr lang="uk-UA" b="1" dirty="0" smtClean="0"/>
              <a:t>найвідоміші </a:t>
            </a:r>
            <a:endParaRPr lang="uk-UA" b="1" dirty="0" smtClean="0"/>
          </a:p>
          <a:p>
            <a:pPr>
              <a:buNone/>
            </a:pPr>
            <a:r>
              <a:rPr lang="uk-UA" b="1" dirty="0" err="1" smtClean="0"/>
              <a:t>систе</a:t>
            </a:r>
            <a:r>
              <a:rPr lang="uk-UA" b="1" dirty="0" smtClean="0"/>
              <a:t>ми світу — </a:t>
            </a:r>
            <a:r>
              <a:rPr lang="uk-UA" b="1" dirty="0" err="1" smtClean="0"/>
              <a:t>Птолемеєву</a:t>
            </a:r>
            <a:r>
              <a:rPr lang="uk-UA" b="1" dirty="0" smtClean="0"/>
              <a:t> </a:t>
            </a:r>
            <a:r>
              <a:rPr lang="uk-UA" b="1" dirty="0" smtClean="0"/>
              <a:t>та </a:t>
            </a:r>
            <a:r>
              <a:rPr lang="uk-UA" b="1" dirty="0" err="1" smtClean="0"/>
              <a:t>Коперникову</a:t>
            </a:r>
            <a:r>
              <a:rPr lang="uk-UA" dirty="0" smtClean="0"/>
              <a:t>», </a:t>
            </a:r>
            <a:endParaRPr lang="uk-UA" dirty="0" smtClean="0"/>
          </a:p>
          <a:p>
            <a:pPr>
              <a:buNone/>
            </a:pPr>
            <a:r>
              <a:rPr lang="uk-UA" dirty="0" smtClean="0"/>
              <a:t> </a:t>
            </a:r>
            <a:r>
              <a:rPr lang="uk-UA" dirty="0" err="1" smtClean="0"/>
              <a:t>де </a:t>
            </a:r>
            <a:r>
              <a:rPr lang="uk-UA" dirty="0" smtClean="0"/>
              <a:t> </a:t>
            </a:r>
            <a:r>
              <a:rPr lang="uk-UA" dirty="0" err="1" smtClean="0"/>
              <a:t>навів </a:t>
            </a:r>
            <a:r>
              <a:rPr lang="uk-UA" dirty="0" smtClean="0"/>
              <a:t> </a:t>
            </a:r>
            <a:r>
              <a:rPr lang="uk-UA" dirty="0" err="1" smtClean="0"/>
              <a:t>незаперечні </a:t>
            </a:r>
            <a:r>
              <a:rPr lang="uk-UA" dirty="0" smtClean="0"/>
              <a:t> докази </a:t>
            </a:r>
            <a:endParaRPr lang="uk-UA" dirty="0" smtClean="0"/>
          </a:p>
          <a:p>
            <a:pPr>
              <a:buNone/>
            </a:pPr>
            <a:r>
              <a:rPr lang="uk-UA" dirty="0" smtClean="0"/>
              <a:t> </a:t>
            </a:r>
            <a:r>
              <a:rPr lang="uk-UA" dirty="0" err="1" smtClean="0"/>
              <a:t>правильності </a:t>
            </a:r>
            <a:r>
              <a:rPr lang="uk-UA" dirty="0" smtClean="0"/>
              <a:t> </a:t>
            </a:r>
            <a:r>
              <a:rPr lang="uk-UA" dirty="0" err="1" smtClean="0"/>
              <a:t>теорії </a:t>
            </a:r>
            <a:r>
              <a:rPr lang="uk-UA" dirty="0" smtClean="0"/>
              <a:t> Коперника.</a:t>
            </a:r>
            <a:endParaRPr lang="uk-UA" dirty="0"/>
          </a:p>
        </p:txBody>
      </p:sp>
      <p:pic>
        <p:nvPicPr>
          <p:cNvPr id="28674" name="Picture 2" descr="Галілео Галілей — Вікіпедія"/>
          <p:cNvPicPr>
            <a:picLocks noChangeAspect="1" noChangeArrowheads="1"/>
          </p:cNvPicPr>
          <p:nvPr/>
        </p:nvPicPr>
        <p:blipFill>
          <a:blip r:embed="rId1" cstate="print"/>
          <a:srcRect/>
          <a:stretch>
            <a:fillRect/>
          </a:stretch>
        </p:blipFill>
        <p:spPr bwMode="auto">
          <a:xfrm>
            <a:off x="6444208" y="3429000"/>
            <a:ext cx="2173965" cy="2667713"/>
          </a:xfrm>
          <a:prstGeom prst="rect">
            <a:avLst/>
          </a:prstGeom>
          <a:noFill/>
        </p:spPr>
      </p:pic>
      <p:sp>
        <p:nvSpPr>
          <p:cNvPr id="5" name="Прямоугольник 4"/>
          <p:cNvSpPr/>
          <p:nvPr/>
        </p:nvSpPr>
        <p:spPr>
          <a:xfrm>
            <a:off x="6012160" y="6137920"/>
            <a:ext cx="2952328" cy="7200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sz="2800" b="1" dirty="0" smtClean="0">
                <a:solidFill>
                  <a:schemeClr val="tx1"/>
                </a:solidFill>
              </a:rPr>
              <a:t>Галілео Галілей </a:t>
            </a:r>
            <a:endParaRPr lang="uk-UA" sz="2800" dirty="0">
              <a:solidFill>
                <a:schemeClr val="tx1"/>
              </a:solidFill>
            </a:endParaRPr>
          </a:p>
        </p:txBody>
      </p:sp>
      <p:pic>
        <p:nvPicPr>
          <p:cNvPr id="28676" name="Picture 4" descr="Диалог о двух системах мира — Википедия"/>
          <p:cNvPicPr>
            <a:picLocks noChangeAspect="1" noChangeArrowheads="1"/>
          </p:cNvPicPr>
          <p:nvPr/>
        </p:nvPicPr>
        <p:blipFill>
          <a:blip r:embed="rId2" cstate="print"/>
          <a:srcRect/>
          <a:stretch>
            <a:fillRect/>
          </a:stretch>
        </p:blipFill>
        <p:spPr bwMode="auto">
          <a:xfrm>
            <a:off x="1115616" y="4334838"/>
            <a:ext cx="4248472" cy="2523162"/>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uk-UA" altLang="en-US"/>
              <a:t>                 План уроку</a:t>
            </a:r>
            <a:endParaRPr lang="uk-UA" altLang="en-US"/>
          </a:p>
        </p:txBody>
      </p:sp>
      <p:sp>
        <p:nvSpPr>
          <p:cNvPr id="5" name="Content Placeholder 4"/>
          <p:cNvSpPr>
            <a:spLocks noGrp="1"/>
          </p:cNvSpPr>
          <p:nvPr>
            <p:ph idx="1"/>
          </p:nvPr>
        </p:nvSpPr>
        <p:spPr/>
        <p:txBody>
          <a:bodyPr/>
          <a:p>
            <a:r>
              <a:rPr lang="uk-UA" altLang="en-US" sz="3600"/>
              <a:t>1. Майстри епохи Бароко. </a:t>
            </a:r>
            <a:endParaRPr lang="uk-UA" altLang="en-US" sz="3600"/>
          </a:p>
          <a:p>
            <a:r>
              <a:rPr lang="uk-UA" altLang="en-US" sz="3600"/>
              <a:t>Галерея мистецьких творів</a:t>
            </a:r>
            <a:endParaRPr lang="uk-UA" altLang="en-US" sz="3600"/>
          </a:p>
          <a:p>
            <a:endParaRPr lang="uk-UA" altLang="en-US" sz="3600"/>
          </a:p>
          <a:p>
            <a:r>
              <a:rPr lang="uk-UA" altLang="en-US" sz="3600"/>
              <a:t>2. Розвиток науки.</a:t>
            </a:r>
            <a:endParaRPr lang="uk-UA" altLang="en-US" sz="3600"/>
          </a:p>
          <a:p>
            <a:r>
              <a:rPr lang="uk-UA" altLang="en-US" sz="3600"/>
              <a:t>Калейдоскоп відкриттів</a:t>
            </a:r>
            <a:endParaRPr lang="uk-UA" altLang="en-US" sz="3600"/>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484505" marR="0" lvl="0" indent="0" algn="ctr" defTabSz="914400" rtl="0" eaLnBrk="1" fontAlgn="auto" latinLnBrk="0" hangingPunct="1">
              <a:lnSpc>
                <a:spcPct val="100000"/>
              </a:lnSpc>
              <a:spcBef>
                <a:spcPct val="0"/>
              </a:spcBef>
              <a:spcAft>
                <a:spcPts val="0"/>
              </a:spcAft>
              <a:buClrTx/>
              <a:buSzTx/>
              <a:buFontTx/>
              <a:buNone/>
              <a:defRPr/>
            </a:pPr>
            <a:r>
              <a:rPr kumimoji="0" lang="ru-RU" sz="4200" b="0" i="0" u="none" strike="noStrike" kern="1200" cap="none" spc="0" normalizeH="0" baseline="0" noProof="0" dirty="0" err="1"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Розвиток</a:t>
            </a:r>
            <a:r>
              <a:rPr kumimoji="0" lang="ru-RU" sz="4200" b="0"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 </a:t>
            </a:r>
            <a:r>
              <a:rPr kumimoji="0" lang="ru-RU" sz="4200" b="0" i="0" u="none" strike="noStrike" kern="1200" cap="none" spc="0" normalizeH="0" baseline="0" noProof="0" dirty="0" err="1"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астрономії</a:t>
            </a:r>
            <a:endParaRPr kumimoji="0" lang="ru-RU" sz="4200" b="0" i="0" u="none" strike="noStrike" kern="1200" cap="none" spc="0" normalizeH="0" baseline="0" noProof="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endParaRPr>
          </a:p>
        </p:txBody>
      </p:sp>
      <p:pic>
        <p:nvPicPr>
          <p:cNvPr id="35843" name="Picture 2" descr="C:\Documents and Settings\Администратор\Мои документы\вс.іст.8 розр.уроків\геоцентрична система птолемея.jpg"/>
          <p:cNvPicPr>
            <a:picLocks noGrp="1" noChangeAspect="1"/>
          </p:cNvPicPr>
          <p:nvPr>
            <p:ph idx="1"/>
          </p:nvPr>
        </p:nvPicPr>
        <p:blipFill>
          <a:blip r:embed="rId1"/>
          <a:srcRect/>
          <a:stretch>
            <a:fillRect/>
          </a:stretch>
        </p:blipFill>
        <p:spPr>
          <a:xfrm>
            <a:off x="281940" y="1628775"/>
            <a:ext cx="3994150" cy="3322955"/>
          </a:xfrm>
        </p:spPr>
      </p:pic>
      <p:pic>
        <p:nvPicPr>
          <p:cNvPr id="35844" name="Picture 3" descr="C:\Documents and Settings\Администратор\Мои документы\вс.іст.8 розр.уроків\геліоцентрична система коперника.jpg"/>
          <p:cNvPicPr>
            <a:picLocks noChangeAspect="1"/>
          </p:cNvPicPr>
          <p:nvPr/>
        </p:nvPicPr>
        <p:blipFill>
          <a:blip r:embed="rId2"/>
          <a:stretch>
            <a:fillRect/>
          </a:stretch>
        </p:blipFill>
        <p:spPr>
          <a:xfrm>
            <a:off x="4976495" y="3284855"/>
            <a:ext cx="4183380" cy="3439160"/>
          </a:xfrm>
          <a:prstGeom prst="rect">
            <a:avLst/>
          </a:prstGeom>
          <a:noFill/>
          <a:ln w="9525">
            <a:noFill/>
          </a:ln>
        </p:spPr>
      </p:pic>
      <p:sp>
        <p:nvSpPr>
          <p:cNvPr id="35845" name="TextBox 5"/>
          <p:cNvSpPr txBox="1"/>
          <p:nvPr/>
        </p:nvSpPr>
        <p:spPr>
          <a:xfrm>
            <a:off x="179070" y="5085080"/>
            <a:ext cx="4080510" cy="784860"/>
          </a:xfrm>
          <a:prstGeom prst="rect">
            <a:avLst/>
          </a:prstGeom>
          <a:noFill/>
          <a:ln w="9525">
            <a:noFill/>
          </a:ln>
        </p:spPr>
        <p:txBody>
          <a:bodyPr wrap="none">
            <a:noAutofit/>
          </a:bodyPr>
          <a:p>
            <a:r>
              <a:rPr lang="uk-UA" altLang="x-none" sz="2000" dirty="0">
                <a:solidFill>
                  <a:schemeClr val="tx1"/>
                </a:solidFill>
                <a:effectLst>
                  <a:outerShdw blurRad="38100" dist="19050" dir="2700000" algn="tl" rotWithShape="0">
                    <a:schemeClr val="dk1">
                      <a:alpha val="40000"/>
                    </a:schemeClr>
                  </a:outerShdw>
                </a:effectLst>
                <a:latin typeface="Century Gothic" panose="020B0502020202020204" pitchFamily="34" charset="0"/>
              </a:rPr>
              <a:t>Геоцентрична система Птолемея</a:t>
            </a:r>
            <a:endParaRPr lang="uk-UA" altLang="x-none" sz="2000" dirty="0">
              <a:solidFill>
                <a:schemeClr val="tx1"/>
              </a:solidFill>
              <a:effectLst>
                <a:outerShdw blurRad="38100" dist="19050" dir="2700000" algn="tl" rotWithShape="0">
                  <a:schemeClr val="dk1">
                    <a:alpha val="40000"/>
                  </a:schemeClr>
                </a:outerShdw>
              </a:effectLst>
              <a:latin typeface="Century Gothic" panose="020B0502020202020204" pitchFamily="34" charset="0"/>
            </a:endParaRPr>
          </a:p>
        </p:txBody>
      </p:sp>
      <p:sp>
        <p:nvSpPr>
          <p:cNvPr id="35846" name="TextBox 6"/>
          <p:cNvSpPr txBox="1"/>
          <p:nvPr/>
        </p:nvSpPr>
        <p:spPr>
          <a:xfrm>
            <a:off x="5219700" y="2420938"/>
            <a:ext cx="3060700" cy="645160"/>
          </a:xfrm>
          <a:prstGeom prst="rect">
            <a:avLst/>
          </a:prstGeom>
          <a:noFill/>
          <a:ln w="9525">
            <a:noFill/>
          </a:ln>
        </p:spPr>
        <p:txBody>
          <a:bodyPr>
            <a:spAutoFit/>
          </a:bodyPr>
          <a:p>
            <a:pPr algn="ctr"/>
            <a:r>
              <a:rPr lang="uk-UA" altLang="x-none" dirty="0">
                <a:solidFill>
                  <a:schemeClr val="tx1"/>
                </a:solidFill>
                <a:effectLst>
                  <a:outerShdw blurRad="38100" dist="19050" dir="2700000" algn="tl" rotWithShape="0">
                    <a:schemeClr val="dk1">
                      <a:alpha val="40000"/>
                    </a:schemeClr>
                  </a:outerShdw>
                </a:effectLst>
                <a:latin typeface="Century Gothic" panose="020B0502020202020204" pitchFamily="34" charset="0"/>
              </a:rPr>
              <a:t>Геліоцентрична система Коперника</a:t>
            </a:r>
            <a:endParaRPr lang="uk-UA" altLang="x-none" dirty="0">
              <a:solidFill>
                <a:schemeClr val="tx1"/>
              </a:solidFill>
              <a:effectLst>
                <a:outerShdw blurRad="38100" dist="19050" dir="2700000" algn="tl" rotWithShape="0">
                  <a:schemeClr val="dk1">
                    <a:alpha val="40000"/>
                  </a:schemeClr>
                </a:outerShdw>
              </a:effectLst>
              <a:latin typeface="Century Gothic" panose="020B0502020202020204" pitchFamily="34" charset="0"/>
            </a:endParaRPr>
          </a:p>
        </p:txBody>
      </p:sp>
      <p:sp>
        <p:nvSpPr>
          <p:cNvPr id="3" name="Text Box 2"/>
          <p:cNvSpPr txBox="1"/>
          <p:nvPr/>
        </p:nvSpPr>
        <p:spPr>
          <a:xfrm>
            <a:off x="2339975" y="-243205"/>
            <a:ext cx="4572000" cy="368300"/>
          </a:xfrm>
          <a:prstGeom prst="rect">
            <a:avLst/>
          </a:prstGeom>
          <a:noFill/>
        </p:spPr>
        <p:txBody>
          <a:bodyPr wrap="square" rtlCol="0" anchor="t">
            <a:spAutoFit/>
          </a:bodyPr>
          <a:p>
            <a:r>
              <a:rPr lang="en-US"/>
              <a:t> </a:t>
            </a:r>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59690" y="332740"/>
            <a:ext cx="9249410" cy="1143000"/>
          </a:xfrm>
        </p:spPr>
        <p:txBody>
          <a:bodyPr>
            <a:normAutofit fontScale="90000"/>
          </a:bodyPr>
          <a:p>
            <a:r>
              <a:rPr lang="en-US">
                <a:sym typeface="+mn-ea"/>
              </a:rPr>
              <a:t> </a:t>
            </a:r>
            <a:r>
              <a:rPr lang="en-US" sz="4400">
                <a:sym typeface="+mn-ea"/>
              </a:rPr>
              <a:t>Витяг із вироку кардиналів щодо Галілея.</a:t>
            </a:r>
            <a:endParaRPr lang="en-US" sz="4400">
              <a:sym typeface="+mn-ea"/>
            </a:endParaRPr>
          </a:p>
        </p:txBody>
      </p:sp>
      <p:sp>
        <p:nvSpPr>
          <p:cNvPr id="3" name="Content Placeholder 2"/>
          <p:cNvSpPr>
            <a:spLocks noGrp="1"/>
          </p:cNvSpPr>
          <p:nvPr>
            <p:ph idx="1"/>
          </p:nvPr>
        </p:nvSpPr>
        <p:spPr>
          <a:xfrm>
            <a:off x="-59690" y="1365250"/>
            <a:ext cx="9138285" cy="5446395"/>
          </a:xfrm>
        </p:spPr>
        <p:txBody>
          <a:bodyPr>
            <a:normAutofit fontScale="25000"/>
          </a:bodyPr>
          <a:p>
            <a:r>
              <a:rPr lang="en-US" sz="8000"/>
              <a:t>...Ти, Галілею, був звинувачений на цьому суді в тому, що вважаєш за істину і поширюєш у народі брехливе вчення про те, що Сонце перебуває в центрі світу нерухомо, а Земля рухається на осі добовим обертанням; у тому, що ти мав численних учнів, яким викладав це вчення. Нарешті з'явився на світ твій твір, лист до одного твого колишнього учня, де ти, наслідуючи дурниці Коперника, розвинув деякі положення, що суперечать здоровому глузду і Святому Письму. Тому, бажаючи захистити людей від шкоди та спокуси, які виходили з твоєї поведінки і загрожували чистоті віри... вчені-богослови постановили:</a:t>
            </a:r>
            <a:endParaRPr lang="en-US" sz="8000"/>
          </a:p>
          <a:p>
            <a:r>
              <a:rPr lang="en-US" sz="8000"/>
              <a:t>1. Положення, що Сонце — центр Всесвіту і є нерухомим, є думка безглузда, філософськи неправильна і вкрай єретична, тому що вона суперечить Святому Письму.</a:t>
            </a:r>
            <a:endParaRPr lang="en-US" sz="8000"/>
          </a:p>
          <a:p>
            <a:r>
              <a:rPr lang="en-US" sz="8000"/>
              <a:t>2. Положення, що Земля не центр Всесвіту і не є нерухомою, суперечить духу віри.</a:t>
            </a:r>
            <a:endParaRPr lang="en-US" sz="8000"/>
          </a:p>
          <a:p>
            <a:endParaRPr lang="en-US" sz="3600"/>
          </a:p>
          <a:p>
            <a:r>
              <a:rPr lang="en-US" sz="9600" b="1"/>
              <a:t> -За що церква засудила Галілея?</a:t>
            </a:r>
            <a:r>
              <a:rPr lang="uk-UA" altLang="en-US" sz="9600" b="1"/>
              <a:t>    </a:t>
            </a:r>
            <a:r>
              <a:rPr lang="en-US" sz="9600" b="1"/>
              <a:t> Які докази вона наводила?</a:t>
            </a:r>
            <a:endParaRPr lang="en-US" sz="9600" b="1"/>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uk-UA" altLang="en-US"/>
              <a:t>Метод “ Сенкан”  </a:t>
            </a:r>
            <a:r>
              <a:rPr lang="uk-UA" altLang="en-US" b="1">
                <a:solidFill>
                  <a:schemeClr val="accent1"/>
                </a:solidFill>
                <a:effectLst>
                  <a:outerShdw blurRad="38100" dist="25400" dir="5400000" algn="ctr" rotWithShape="0">
                    <a:srgbClr val="6E747A">
                      <a:alpha val="43000"/>
                    </a:srgbClr>
                  </a:outerShdw>
                </a:effectLst>
              </a:rPr>
              <a:t>Наука</a:t>
            </a:r>
            <a:endParaRPr lang="uk-UA" altLang="en-US" b="1">
              <a:solidFill>
                <a:schemeClr val="accent1"/>
              </a:solidFill>
              <a:effectLst>
                <a:outerShdw blurRad="38100" dist="25400" dir="5400000" algn="ctr" rotWithShape="0">
                  <a:srgbClr val="6E747A">
                    <a:alpha val="43000"/>
                  </a:srgbClr>
                </a:outerShdw>
              </a:effectLst>
            </a:endParaRPr>
          </a:p>
        </p:txBody>
      </p:sp>
      <p:sp>
        <p:nvSpPr>
          <p:cNvPr id="5" name="Content Placeholder 4"/>
          <p:cNvSpPr>
            <a:spLocks noGrp="1"/>
          </p:cNvSpPr>
          <p:nvPr>
            <p:ph idx="1"/>
          </p:nvPr>
        </p:nvSpPr>
        <p:spPr/>
        <p:txBody>
          <a:bodyPr>
            <a:normAutofit lnSpcReduction="20000"/>
          </a:bodyPr>
          <a:p>
            <a:pPr marL="0" indent="0">
              <a:buNone/>
            </a:pPr>
            <a:r>
              <a:rPr lang="uk-UA" altLang="en-US" sz="4000">
                <a:solidFill>
                  <a:schemeClr val="accent2">
                    <a:lumMod val="50000"/>
                  </a:schemeClr>
                </a:solidFill>
              </a:rPr>
              <a:t>Прес-метод(Мікрофон)</a:t>
            </a:r>
            <a:endParaRPr lang="uk-UA" altLang="en-US" sz="4000">
              <a:solidFill>
                <a:schemeClr val="accent2">
                  <a:lumMod val="50000"/>
                </a:schemeClr>
              </a:solidFill>
            </a:endParaRPr>
          </a:p>
          <a:p>
            <a:pPr marL="0" indent="0">
              <a:buNone/>
            </a:pPr>
            <a:r>
              <a:rPr lang="uk-UA" altLang="en-US" sz="3200">
                <a:solidFill>
                  <a:schemeClr val="tx2">
                    <a:lumMod val="50000"/>
                  </a:schemeClr>
                </a:solidFill>
              </a:rPr>
              <a:t>- Чи важливий розвиток науки для розвитку людства?(Я вважаю,що...)</a:t>
            </a:r>
            <a:endParaRPr lang="uk-UA" altLang="en-US" sz="3200">
              <a:solidFill>
                <a:schemeClr val="tx2">
                  <a:lumMod val="50000"/>
                </a:schemeClr>
              </a:solidFill>
            </a:endParaRPr>
          </a:p>
          <a:p>
            <a:pPr marL="0" indent="0">
              <a:buNone/>
            </a:pPr>
            <a:r>
              <a:rPr lang="uk-UA" altLang="en-US" sz="3200">
                <a:solidFill>
                  <a:schemeClr val="tx2">
                    <a:lumMod val="50000"/>
                  </a:schemeClr>
                </a:solidFill>
              </a:rPr>
              <a:t>- Як вплинуло відкриття у медицині та математиці на розвиток європейського суспільства? (Тому,що...)</a:t>
            </a:r>
            <a:endParaRPr lang="uk-UA" altLang="en-US" sz="3200">
              <a:solidFill>
                <a:schemeClr val="tx2">
                  <a:lumMod val="50000"/>
                </a:schemeClr>
              </a:solidFill>
            </a:endParaRPr>
          </a:p>
          <a:p>
            <a:pPr marL="0" indent="0">
              <a:buNone/>
            </a:pPr>
            <a:r>
              <a:rPr lang="uk-UA" altLang="en-US" sz="3200">
                <a:solidFill>
                  <a:schemeClr val="tx2">
                    <a:lumMod val="50000"/>
                  </a:schemeClr>
                </a:solidFill>
              </a:rPr>
              <a:t>- Чи можна стверджувати, що відкриття астрономів створили нову картину Всесвіту? Чому? </a:t>
            </a:r>
            <a:endParaRPr lang="uk-UA" altLang="en-US" sz="3200">
              <a:solidFill>
                <a:schemeClr val="tx2">
                  <a:lumMod val="50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uk-UA" b="1" dirty="0" smtClean="0"/>
              <a:t>Домашнє завдання:</a:t>
            </a:r>
            <a:endParaRPr lang="en-US" b="1" dirty="0"/>
          </a:p>
        </p:txBody>
      </p:sp>
      <p:sp>
        <p:nvSpPr>
          <p:cNvPr id="3" name="Содержимое 2"/>
          <p:cNvSpPr>
            <a:spLocks noGrp="1"/>
          </p:cNvSpPr>
          <p:nvPr>
            <p:ph idx="1"/>
          </p:nvPr>
        </p:nvSpPr>
        <p:spPr>
          <a:xfrm>
            <a:off x="582295" y="1934845"/>
            <a:ext cx="8382000" cy="5168265"/>
          </a:xfrm>
        </p:spPr>
        <p:txBody>
          <a:bodyPr>
            <a:normAutofit/>
          </a:bodyPr>
          <a:lstStyle/>
          <a:p>
            <a:r>
              <a:rPr lang="uk-UA" dirty="0" smtClean="0"/>
              <a:t>1. Опрацювати  матеріал підручника, п.8</a:t>
            </a:r>
            <a:endParaRPr lang="uk-UA" dirty="0" smtClean="0"/>
          </a:p>
          <a:p>
            <a:r>
              <a:rPr lang="uk-UA" dirty="0" smtClean="0"/>
              <a:t>2.</a:t>
            </a:r>
            <a:r>
              <a:rPr lang="ru-RU" u="sng" dirty="0" smtClean="0"/>
              <a:t> </a:t>
            </a:r>
            <a:r>
              <a:rPr lang="ru-RU" dirty="0" err="1" smtClean="0"/>
              <a:t>Складіть</a:t>
            </a:r>
            <a:r>
              <a:rPr lang="ru-RU" dirty="0" smtClean="0"/>
              <a:t> у </a:t>
            </a:r>
            <a:r>
              <a:rPr lang="ru-RU" dirty="0" err="1" smtClean="0"/>
              <a:t>зошиті</a:t>
            </a:r>
            <a:r>
              <a:rPr lang="ru-RU" dirty="0" smtClean="0"/>
              <a:t> </a:t>
            </a:r>
            <a:r>
              <a:rPr lang="ru-RU" dirty="0" err="1" smtClean="0"/>
              <a:t>таблицю</a:t>
            </a:r>
            <a:endParaRPr lang="ru-RU" dirty="0" smtClean="0"/>
          </a:p>
          <a:p>
            <a:pPr>
              <a:buNone/>
            </a:pPr>
            <a:r>
              <a:rPr lang="ru-RU" dirty="0" smtClean="0"/>
              <a:t> «</a:t>
            </a:r>
            <a:r>
              <a:rPr lang="ru-RU" dirty="0" err="1" smtClean="0"/>
              <a:t>Наукові</a:t>
            </a:r>
            <a:r>
              <a:rPr lang="ru-RU" dirty="0" smtClean="0"/>
              <a:t> </a:t>
            </a:r>
            <a:r>
              <a:rPr lang="ru-RU" dirty="0" err="1" smtClean="0"/>
              <a:t>відкриття</a:t>
            </a:r>
            <a:r>
              <a:rPr lang="ru-RU" dirty="0" smtClean="0"/>
              <a:t> XVI—XVII ст.»</a:t>
            </a:r>
            <a:endParaRPr lang="ru-RU" dirty="0" smtClean="0"/>
          </a:p>
          <a:p>
            <a:endParaRPr lang="ru-RU" dirty="0" smtClean="0"/>
          </a:p>
          <a:p>
            <a:endParaRPr lang="ru-RU" dirty="0" smtClean="0"/>
          </a:p>
          <a:p>
            <a:r>
              <a:rPr lang="ru-RU" dirty="0" smtClean="0"/>
              <a:t>3. </a:t>
            </a:r>
            <a:r>
              <a:rPr lang="ru-RU" dirty="0" err="1" smtClean="0"/>
              <a:t>Використовуючи</a:t>
            </a:r>
            <a:r>
              <a:rPr lang="ru-RU" dirty="0" smtClean="0"/>
              <a:t> </a:t>
            </a:r>
            <a:r>
              <a:rPr lang="ru-RU" dirty="0" err="1" smtClean="0"/>
              <a:t>додаткову</a:t>
            </a:r>
            <a:r>
              <a:rPr lang="ru-RU" dirty="0" smtClean="0"/>
              <a:t> </a:t>
            </a:r>
            <a:r>
              <a:rPr lang="ru-RU" dirty="0" err="1" smtClean="0"/>
              <a:t>літературу</a:t>
            </a:r>
            <a:r>
              <a:rPr lang="ru-RU" dirty="0" smtClean="0"/>
              <a:t>, </a:t>
            </a:r>
            <a:r>
              <a:rPr lang="uk-UA" altLang="ru-RU" dirty="0" err="1" smtClean="0"/>
              <a:t>П</a:t>
            </a:r>
            <a:r>
              <a:rPr lang="ru-RU" dirty="0" err="1" smtClean="0"/>
              <a:t>ідготуйте</a:t>
            </a:r>
            <a:r>
              <a:rPr lang="ru-RU" dirty="0" smtClean="0"/>
              <a:t> </a:t>
            </a:r>
            <a:r>
              <a:rPr lang="ru-RU" dirty="0" err="1" smtClean="0"/>
              <a:t>повідомлення</a:t>
            </a:r>
            <a:r>
              <a:rPr lang="ru-RU" dirty="0" smtClean="0"/>
              <a:t> про </a:t>
            </a:r>
            <a:r>
              <a:rPr lang="ru-RU" dirty="0" err="1" smtClean="0"/>
              <a:t>творчість</a:t>
            </a:r>
            <a:r>
              <a:rPr lang="ru-RU" dirty="0" smtClean="0"/>
              <a:t> одного </a:t>
            </a:r>
            <a:r>
              <a:rPr lang="ru-RU" dirty="0" err="1" smtClean="0"/>
              <a:t>із</a:t>
            </a:r>
            <a:r>
              <a:rPr lang="ru-RU" dirty="0" smtClean="0"/>
              <a:t> </a:t>
            </a:r>
            <a:r>
              <a:rPr lang="ru-RU" dirty="0" err="1" smtClean="0"/>
              <a:t>живописців</a:t>
            </a:r>
            <a:r>
              <a:rPr lang="ru-RU" dirty="0" smtClean="0"/>
              <a:t> </a:t>
            </a:r>
            <a:r>
              <a:rPr lang="ru-RU" dirty="0" err="1" smtClean="0"/>
              <a:t>доби</a:t>
            </a:r>
            <a:r>
              <a:rPr lang="ru-RU" dirty="0" smtClean="0"/>
              <a:t> </a:t>
            </a:r>
            <a:r>
              <a:rPr lang="ru-RU" dirty="0" err="1" smtClean="0"/>
              <a:t>бароко</a:t>
            </a:r>
            <a:r>
              <a:rPr lang="uk-UA" altLang="ru-RU" dirty="0" err="1" smtClean="0"/>
              <a:t> або науковця</a:t>
            </a:r>
            <a:r>
              <a:rPr lang="ru-RU" dirty="0" smtClean="0"/>
              <a:t>.  </a:t>
            </a:r>
            <a:r>
              <a:rPr lang="uk-UA" altLang="ru-RU" dirty="0" smtClean="0"/>
              <a:t>Поетична сторінка.</a:t>
            </a:r>
            <a:endParaRPr lang="ru-RU" dirty="0" smtClean="0"/>
          </a:p>
          <a:p>
            <a:pPr>
              <a:buNone/>
            </a:pPr>
            <a:endParaRPr lang="ru-RU" dirty="0" smtClean="0"/>
          </a:p>
          <a:p>
            <a:endParaRPr lang="en-US" dirty="0"/>
          </a:p>
        </p:txBody>
      </p:sp>
      <p:graphicFrame>
        <p:nvGraphicFramePr>
          <p:cNvPr id="4" name="Таблица 3"/>
          <p:cNvGraphicFramePr>
            <a:graphicFrameLocks noGrp="1"/>
          </p:cNvGraphicFramePr>
          <p:nvPr/>
        </p:nvGraphicFramePr>
        <p:xfrm>
          <a:off x="656590" y="3350260"/>
          <a:ext cx="8307705" cy="1424940"/>
        </p:xfrm>
        <a:graphic>
          <a:graphicData uri="http://schemas.openxmlformats.org/drawingml/2006/table">
            <a:tbl>
              <a:tblPr firstRow="1" bandRow="1">
                <a:effectLst>
                  <a:innerShdw blurRad="63500" dist="50800" dir="13500000">
                    <a:prstClr val="black">
                      <a:alpha val="50000"/>
                    </a:prstClr>
                  </a:innerShdw>
                </a:effectLst>
                <a:tableStyleId>{5C22544A-7EE6-4342-B048-85BDC9FD1C3A}</a:tableStyleId>
              </a:tblPr>
              <a:tblGrid>
                <a:gridCol w="2769235"/>
                <a:gridCol w="2769235"/>
                <a:gridCol w="2769235"/>
              </a:tblGrid>
              <a:tr h="912495">
                <a:tc>
                  <a:txBody>
                    <a:bodyPr/>
                    <a:lstStyle/>
                    <a:p>
                      <a:r>
                        <a:rPr lang="uk-UA" sz="2400" dirty="0" smtClean="0"/>
                        <a:t>Вчений </a:t>
                      </a:r>
                      <a:endParaRPr lang="en-US" sz="2400" dirty="0"/>
                    </a:p>
                  </a:txBody>
                  <a:tcPr>
                    <a:solidFill>
                      <a:schemeClr val="accent1">
                        <a:lumMod val="75000"/>
                      </a:schemeClr>
                    </a:solidFill>
                  </a:tcPr>
                </a:tc>
                <a:tc>
                  <a:txBody>
                    <a:bodyPr/>
                    <a:lstStyle/>
                    <a:p>
                      <a:r>
                        <a:rPr lang="uk-UA" sz="2400" dirty="0" smtClean="0"/>
                        <a:t>Зміст відкриття </a:t>
                      </a:r>
                      <a:endParaRPr lang="en-US" sz="2400" dirty="0"/>
                    </a:p>
                  </a:txBody>
                  <a:tcPr>
                    <a:solidFill>
                      <a:schemeClr val="accent1">
                        <a:lumMod val="75000"/>
                      </a:schemeClr>
                    </a:solidFill>
                  </a:tcPr>
                </a:tc>
                <a:tc>
                  <a:txBody>
                    <a:bodyPr/>
                    <a:lstStyle/>
                    <a:p>
                      <a:r>
                        <a:rPr lang="uk-UA" sz="2400" dirty="0" smtClean="0"/>
                        <a:t>Значення відкриття</a:t>
                      </a:r>
                      <a:endParaRPr lang="en-US" sz="2400" dirty="0"/>
                    </a:p>
                  </a:txBody>
                  <a:tcPr>
                    <a:solidFill>
                      <a:schemeClr val="accent1">
                        <a:lumMod val="75000"/>
                      </a:schemeClr>
                    </a:solidFill>
                  </a:tcPr>
                </a:tc>
              </a:tr>
              <a:tr h="512445">
                <a:tc>
                  <a:txBody>
                    <a:bodyPr/>
                    <a:lstStyle/>
                    <a:p>
                      <a:endParaRPr lang="en-US" dirty="0"/>
                    </a:p>
                  </a:txBody>
                  <a:tcPr/>
                </a:tc>
                <a:tc>
                  <a:txBody>
                    <a:bodyPr/>
                    <a:lstStyle/>
                    <a:p>
                      <a:endParaRPr lang="en-US"/>
                    </a:p>
                  </a:txBody>
                  <a:tcPr/>
                </a:tc>
                <a:tc>
                  <a:txBody>
                    <a:bodyPr/>
                    <a:lstStyle/>
                    <a:p>
                      <a:endParaRPr lang="en-US" dirty="0"/>
                    </a:p>
                  </a:txBody>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uk-UA" altLang="en-US" sz="5400" i="1"/>
              <a:t>         Дякую за увагу!</a:t>
            </a:r>
            <a:endParaRPr lang="uk-UA" altLang="en-US" sz="5400" i="1"/>
          </a:p>
        </p:txBody>
      </p:sp>
      <p:sp>
        <p:nvSpPr>
          <p:cNvPr id="3" name="Content Placeholder 2"/>
          <p:cNvSpPr>
            <a:spLocks noGrp="1"/>
          </p:cNvSpPr>
          <p:nvPr>
            <p:ph idx="1"/>
          </p:nvPr>
        </p:nvSpPr>
        <p:spPr/>
        <p:txBody>
          <a:bodyPr/>
          <a:p>
            <a:endParaRPr lang="en-US"/>
          </a:p>
        </p:txBody>
      </p:sp>
      <p:pic>
        <p:nvPicPr>
          <p:cNvPr id="4" name="Picture 3" descr="22"/>
          <p:cNvPicPr>
            <a:picLocks noChangeAspect="1"/>
          </p:cNvPicPr>
          <p:nvPr/>
        </p:nvPicPr>
        <p:blipFill>
          <a:blip r:embed="rId1"/>
          <a:stretch>
            <a:fillRect/>
          </a:stretch>
        </p:blipFill>
        <p:spPr>
          <a:xfrm>
            <a:off x="35560" y="1916430"/>
            <a:ext cx="9144000" cy="51466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a:xfrm>
            <a:off x="208915" y="183515"/>
            <a:ext cx="7120255" cy="1129030"/>
          </a:xfrm>
        </p:spPr>
        <p:txBody>
          <a:bodyPr>
            <a:normAutofit fontScale="90000"/>
          </a:bodyPr>
          <a:p>
            <a:r>
              <a:rPr lang="uk-UA" altLang="en-US" sz="4900"/>
              <a:t>     Кластери- асоціація гроно</a:t>
            </a:r>
            <a:br>
              <a:rPr lang="uk-UA" altLang="en-US"/>
            </a:br>
            <a:r>
              <a:rPr lang="uk-UA" altLang="en-US"/>
              <a:t>        </a:t>
            </a:r>
            <a:r>
              <a:rPr lang="uk-UA" altLang="en-US" sz="6000"/>
              <a:t>епоха Відродження</a:t>
            </a:r>
            <a:endParaRPr lang="uk-UA" altLang="en-US" sz="6000"/>
          </a:p>
        </p:txBody>
      </p:sp>
      <p:sp>
        <p:nvSpPr>
          <p:cNvPr id="5" name="Text Placeholder 4"/>
          <p:cNvSpPr>
            <a:spLocks noGrp="1"/>
          </p:cNvSpPr>
          <p:nvPr>
            <p:ph type="body" orient="vert" idx="1"/>
          </p:nvPr>
        </p:nvSpPr>
        <p:spPr>
          <a:xfrm>
            <a:off x="35560" y="1386205"/>
            <a:ext cx="9173210" cy="5454015"/>
          </a:xfrm>
        </p:spPr>
        <p:txBody>
          <a:bodyPr/>
          <a:p>
            <a:endParaRPr lang="en-US"/>
          </a:p>
        </p:txBody>
      </p:sp>
      <p:pic>
        <p:nvPicPr>
          <p:cNvPr id="1026" name="Picture 2"/>
          <p:cNvPicPr>
            <a:picLocks noGrp="1"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560" y="1772920"/>
            <a:ext cx="1997075" cy="22733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85" y="4535805"/>
            <a:ext cx="3313430" cy="230441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6369"/>
          <a:stretch>
            <a:fillRect/>
          </a:stretch>
        </p:blipFill>
        <p:spPr bwMode="auto">
          <a:xfrm>
            <a:off x="3924300" y="2925445"/>
            <a:ext cx="3374390" cy="23558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Grp="1" noChangeAspect="1" noChangeArrowheads="1"/>
          </p:cNvPicPr>
          <p:nvPr/>
        </p:nvPicPr>
        <p:blipFill rotWithShape="1">
          <a:blip r:embed="rId4">
            <a:extLst>
              <a:ext uri="{28A0092B-C50C-407E-A947-70E740481C1C}">
                <a14:useLocalDpi xmlns:a14="http://schemas.microsoft.com/office/drawing/2010/main" val="0"/>
              </a:ext>
            </a:extLst>
          </a:blip>
          <a:srcRect r="-1858" b="7146"/>
          <a:stretch>
            <a:fillRect/>
          </a:stretch>
        </p:blipFill>
        <p:spPr bwMode="auto">
          <a:xfrm>
            <a:off x="2908935" y="5064760"/>
            <a:ext cx="2771140" cy="19735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6100" y="1196975"/>
            <a:ext cx="2827020" cy="219456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7413" name="Picture 5"/>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4480" y="5013325"/>
            <a:ext cx="3234055" cy="20751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descr="Мадонна на троне с Младенцем и святыми"/>
          <p:cNvPicPr>
            <a:picLocks noChangeAspect="1" noChangeArrowheads="1"/>
          </p:cNvPicPr>
          <p:nvPr/>
        </p:nvPicPr>
        <p:blipFill>
          <a:blip r:embed="rId7" cstate="print"/>
          <a:srcRect/>
          <a:stretch>
            <a:fillRect/>
          </a:stretch>
        </p:blipFill>
        <p:spPr bwMode="auto">
          <a:xfrm>
            <a:off x="6732270" y="1268730"/>
            <a:ext cx="2754630" cy="36690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482" name="Picture 2" descr="C:\Documents and Settings\fedorenko\Рабочий стол\Рафаэль\Новая папка\image001.jpg"/>
          <p:cNvPicPr>
            <a:picLocks noChangeAspect="1" noChangeArrowheads="1"/>
          </p:cNvPicPr>
          <p:nvPr/>
        </p:nvPicPr>
        <p:blipFill>
          <a:blip r:embed="rId8"/>
          <a:srcRect/>
          <a:stretch>
            <a:fillRect/>
          </a:stretch>
        </p:blipFill>
        <p:spPr bwMode="auto">
          <a:xfrm>
            <a:off x="2124075" y="1518285"/>
            <a:ext cx="1931035" cy="252793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a:xfrm>
            <a:off x="539750" y="404368"/>
            <a:ext cx="8229600" cy="1143000"/>
          </a:xfrm>
        </p:spPr>
        <p:txBody>
          <a:bodyPr/>
          <a:p>
            <a:r>
              <a:rPr lang="uk-UA" altLang="en-US"/>
              <a:t>         Гра “ Впізнай митця”</a:t>
            </a:r>
            <a:endParaRPr lang="uk-UA" altLang="en-US"/>
          </a:p>
        </p:txBody>
      </p:sp>
      <p:sp>
        <p:nvSpPr>
          <p:cNvPr id="5" name="Text Placeholder 4"/>
          <p:cNvSpPr>
            <a:spLocks noGrp="1"/>
          </p:cNvSpPr>
          <p:nvPr>
            <p:ph type="body" orient="vert" idx="1"/>
          </p:nvPr>
        </p:nvSpPr>
        <p:spPr/>
        <p:txBody>
          <a:bodyPr/>
          <a:p>
            <a:endParaRPr lang="en-US"/>
          </a:p>
        </p:txBody>
      </p:sp>
      <p:pic>
        <p:nvPicPr>
          <p:cNvPr id="1026" name="Picture 2" descr="C:\Documents and Settings\fedorenko\Рабочий стол\Рафаэль\Новая папка\Sanzio_00.jpg"/>
          <p:cNvPicPr>
            <a:picLocks noChangeAspect="1" noChangeArrowheads="1"/>
          </p:cNvPicPr>
          <p:nvPr/>
        </p:nvPicPr>
        <p:blipFill>
          <a:blip r:embed="rId1"/>
          <a:srcRect/>
          <a:stretch>
            <a:fillRect/>
          </a:stretch>
        </p:blipFill>
        <p:spPr bwMode="auto">
          <a:xfrm>
            <a:off x="250825" y="1547495"/>
            <a:ext cx="3168650" cy="4160838"/>
          </a:xfrm>
          <a:prstGeom prst="rect">
            <a:avLst/>
          </a:prstGeom>
          <a:ln>
            <a:noFill/>
          </a:ln>
          <a:effectLst>
            <a:outerShdw blurRad="292100" dist="139700" dir="2700000" algn="tl" rotWithShape="0">
              <a:srgbClr val="333333">
                <a:alpha val="65000"/>
              </a:srgbClr>
            </a:outerShdw>
          </a:effectLst>
        </p:spPr>
      </p:pic>
      <p:pic>
        <p:nvPicPr>
          <p:cNvPr id="3074" name="Picture 2" descr="C:\Users\Admin\Desktop\к5.jpg"/>
          <p:cNvPicPr>
            <a:picLocks noGrp="1" noChangeAspect="1" noChangeArrowheads="1"/>
          </p:cNvPicPr>
          <p:nvPr/>
        </p:nvPicPr>
        <p:blipFill>
          <a:blip r:embed="rId2"/>
          <a:srcRect/>
          <a:stretch>
            <a:fillRect/>
          </a:stretch>
        </p:blipFill>
        <p:spPr bwMode="auto">
          <a:xfrm>
            <a:off x="3275965" y="1484630"/>
            <a:ext cx="3687445" cy="3034030"/>
          </a:xfrm>
          <a:prstGeom prst="rect">
            <a:avLst/>
          </a:prstGeom>
          <a:noFill/>
        </p:spPr>
      </p:pic>
      <p:pic>
        <p:nvPicPr>
          <p:cNvPr id="22533" name="Picture 5" descr="C:\Users\Валентина\Desktop\1200px-Miguel_Ángel,_por_Daniele_da_Volterra_(detalle).jpg"/>
          <p:cNvPicPr>
            <a:picLocks noChangeAspect="1" noChangeArrowheads="1"/>
          </p:cNvPicPr>
          <p:nvPr/>
        </p:nvPicPr>
        <p:blipFill>
          <a:blip r:embed="rId3" cstate="print"/>
          <a:srcRect/>
          <a:stretch>
            <a:fillRect/>
          </a:stretch>
        </p:blipFill>
        <p:spPr bwMode="auto">
          <a:xfrm>
            <a:off x="6372513" y="1772906"/>
            <a:ext cx="2786082" cy="322489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endParaRPr lang="en-US"/>
          </a:p>
        </p:txBody>
      </p:sp>
      <p:sp>
        <p:nvSpPr>
          <p:cNvPr id="3" name="Text Placeholder 2"/>
          <p:cNvSpPr>
            <a:spLocks noGrp="1"/>
          </p:cNvSpPr>
          <p:nvPr>
            <p:ph type="body" orient="vert" idx="1"/>
          </p:nvPr>
        </p:nvSpPr>
        <p:spPr/>
        <p:txBody>
          <a:bodyPr/>
          <a:p>
            <a:endParaRPr lang="en-US"/>
          </a:p>
        </p:txBody>
      </p:sp>
      <p:pic>
        <p:nvPicPr>
          <p:cNvPr id="3074" name="Picture 2" descr="C:\Users\Admin\Desktop\к5.jpg"/>
          <p:cNvPicPr>
            <a:picLocks noGrp="1" noChangeAspect="1" noChangeArrowheads="1"/>
          </p:cNvPicPr>
          <p:nvPr/>
        </p:nvPicPr>
        <p:blipFill>
          <a:blip r:embed="rId1"/>
          <a:srcRect/>
          <a:stretch>
            <a:fillRect/>
          </a:stretch>
        </p:blipFill>
        <p:spPr bwMode="auto">
          <a:xfrm>
            <a:off x="35560" y="620395"/>
            <a:ext cx="3687445" cy="3034030"/>
          </a:xfrm>
          <a:prstGeom prst="rect">
            <a:avLst/>
          </a:prstGeom>
          <a:noFill/>
        </p:spPr>
      </p:pic>
      <p:pic>
        <p:nvPicPr>
          <p:cNvPr id="22533" name="Picture 5" descr="C:\Users\Валентина\Desktop\1200px-Miguel_Ángel,_por_Daniele_da_Volterra_(detalle).jpg"/>
          <p:cNvPicPr>
            <a:picLocks noChangeAspect="1" noChangeArrowheads="1"/>
          </p:cNvPicPr>
          <p:nvPr/>
        </p:nvPicPr>
        <p:blipFill>
          <a:blip r:embed="rId2" cstate="print"/>
          <a:srcRect/>
          <a:stretch>
            <a:fillRect/>
          </a:stretch>
        </p:blipFill>
        <p:spPr bwMode="auto">
          <a:xfrm>
            <a:off x="3636298" y="620381"/>
            <a:ext cx="2786082" cy="3224890"/>
          </a:xfrm>
          <a:prstGeom prst="rect">
            <a:avLst/>
          </a:prstGeom>
          <a:noFill/>
        </p:spPr>
      </p:pic>
      <p:pic>
        <p:nvPicPr>
          <p:cNvPr id="1026" name="Picture 2" descr="C:\Documents and Settings\fedorenko\Рабочий стол\Рафаэль\Новая папка\Sanzio_00.jpg"/>
          <p:cNvPicPr>
            <a:picLocks noChangeAspect="1" noChangeArrowheads="1"/>
          </p:cNvPicPr>
          <p:nvPr/>
        </p:nvPicPr>
        <p:blipFill>
          <a:blip r:embed="rId3"/>
          <a:srcRect/>
          <a:stretch>
            <a:fillRect/>
          </a:stretch>
        </p:blipFill>
        <p:spPr bwMode="auto">
          <a:xfrm>
            <a:off x="6372225" y="620395"/>
            <a:ext cx="3168650" cy="4160838"/>
          </a:xfrm>
          <a:prstGeom prst="rect">
            <a:avLst/>
          </a:prstGeom>
          <a:ln>
            <a:noFill/>
          </a:ln>
          <a:effectLst>
            <a:outerShdw blurRad="292100" dist="139700" dir="2700000" algn="tl" rotWithShape="0">
              <a:srgbClr val="333333">
                <a:alpha val="65000"/>
              </a:srgbClr>
            </a:outerShdw>
          </a:effec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215" y="3286760"/>
            <a:ext cx="2765425" cy="4126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4715" y="3526155"/>
            <a:ext cx="2591435" cy="3886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4" name="Picture 2" descr="C:\Documents and Settings\fedorenko\Рабочий стол\Рафаэль\Новая папка\437px-RAFAEL_-_Madonna_Sixtina_(Gemäldegalerie_Alter_Meister,_Dresde,_1513-14._Óleo_sobre_lienzo,_265_x_196_cm).jpg"/>
          <p:cNvPicPr>
            <a:picLocks noChangeAspect="1" noChangeArrowheads="1"/>
          </p:cNvPicPr>
          <p:nvPr/>
        </p:nvPicPr>
        <p:blipFill>
          <a:blip r:embed="rId6"/>
          <a:srcRect/>
          <a:stretch>
            <a:fillRect/>
          </a:stretch>
        </p:blipFill>
        <p:spPr bwMode="auto">
          <a:xfrm>
            <a:off x="6245225" y="3500755"/>
            <a:ext cx="2441575" cy="334645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endParaRPr lang="en-US"/>
          </a:p>
        </p:txBody>
      </p:sp>
      <p:pic>
        <p:nvPicPr>
          <p:cNvPr id="317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5605" y="-27305"/>
            <a:ext cx="2661920" cy="3423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20" y="45085"/>
            <a:ext cx="2661920" cy="3489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035" y="0"/>
            <a:ext cx="283718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orient="vert" idx="1"/>
          </p:nvPr>
        </p:nvSpPr>
        <p:spPr>
          <a:xfrm>
            <a:off x="1259840" y="1917065"/>
            <a:ext cx="8229600" cy="4389120"/>
          </a:xfrm>
        </p:spPr>
        <p:txBody>
          <a:bodyPr/>
          <a:p>
            <a:pPr marL="0" indent="0">
              <a:buNone/>
            </a:pPr>
            <a:r>
              <a:rPr lang="uk-UA" b="1" dirty="0" smtClean="0">
                <a:sym typeface="+mn-ea"/>
              </a:rPr>
              <a:t> </a:t>
            </a:r>
            <a:endParaRPr lang="uk-UA" b="1" dirty="0" smtClean="0">
              <a:solidFill>
                <a:schemeClr val="tx1"/>
              </a:solidFill>
            </a:endParaRPr>
          </a:p>
          <a:p>
            <a:endParaRPr lang="en-US"/>
          </a:p>
        </p:txBody>
      </p:sp>
      <p:sp>
        <p:nvSpPr>
          <p:cNvPr id="5" name="Text Box 4"/>
          <p:cNvSpPr txBox="1"/>
          <p:nvPr/>
        </p:nvSpPr>
        <p:spPr>
          <a:xfrm>
            <a:off x="83820" y="3504565"/>
            <a:ext cx="9012555" cy="484505"/>
          </a:xfrm>
          <a:prstGeom prst="rect">
            <a:avLst/>
          </a:prstGeom>
          <a:noFill/>
        </p:spPr>
        <p:txBody>
          <a:bodyPr wrap="square" rtlCol="0">
            <a:noAutofit/>
          </a:bodyPr>
          <a:p>
            <a:pPr algn="ctr"/>
            <a:r>
              <a:rPr lang="uk-UA" sz="2800" b="1" dirty="0" smtClean="0">
                <a:sym typeface="+mn-ea"/>
              </a:rPr>
              <a:t>Вільям Шекспір. Мігель Сервантес. Франсуа Рабле</a:t>
            </a:r>
            <a:endParaRPr lang="uk-UA" sz="2800" b="1" dirty="0" smtClean="0">
              <a:sym typeface="+mn-ea"/>
            </a:endParaRPr>
          </a:p>
        </p:txBody>
      </p:sp>
      <p:pic>
        <p:nvPicPr>
          <p:cNvPr id="27650" name="Picture 2" descr="ÐÐ°ÑÑÐ¸Ð½ÐºÐ¸ Ð¿Ð¾ Ð·Ð°Ð¿ÑÐ¾ÑÑ ÐµÑÐ°Ð·Ð¼ ÑÐ¾ÑÑÐµÑÐ´Ð°Ð¼ÑÑÐºÐ¸Ð¹"/>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8075" y="3982085"/>
            <a:ext cx="2193925" cy="3106420"/>
          </a:xfrm>
          <a:prstGeom prst="rect">
            <a:avLst/>
          </a:prstGeom>
          <a:noFill/>
          <a:extLst>
            <a:ext uri="{909E8E84-426E-40DD-AFC4-6F175D3DCCD1}">
              <a14:hiddenFill xmlns:a14="http://schemas.microsoft.com/office/drawing/2010/main">
                <a:solidFill>
                  <a:srgbClr val="FFFFFF"/>
                </a:solidFill>
              </a14:hiddenFill>
            </a:ext>
          </a:extLst>
        </p:spPr>
      </p:pic>
      <p:pic>
        <p:nvPicPr>
          <p:cNvPr id="266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982085"/>
            <a:ext cx="2393315" cy="308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Box 5"/>
          <p:cNvSpPr txBox="1"/>
          <p:nvPr/>
        </p:nvSpPr>
        <p:spPr>
          <a:xfrm>
            <a:off x="6859905" y="5824855"/>
            <a:ext cx="2227580" cy="904240"/>
          </a:xfrm>
          <a:prstGeom prst="rect">
            <a:avLst/>
          </a:prstGeom>
          <a:noFill/>
        </p:spPr>
        <p:txBody>
          <a:bodyPr wrap="square" rtlCol="0" anchor="t">
            <a:noAutofit/>
          </a:bodyPr>
          <a:p>
            <a:pPr algn="ctr"/>
            <a:r>
              <a:rPr lang="uk-UA" sz="2400" b="1" dirty="0" smtClean="0">
                <a:sym typeface="+mn-ea"/>
              </a:rPr>
              <a:t>НІККОЛО МАКІАВЕЛЛІ</a:t>
            </a:r>
            <a:endParaRPr lang="uk-UA" sz="2400" b="1" dirty="0" smtClean="0">
              <a:sym typeface="+mn-ea"/>
            </a:endParaRPr>
          </a:p>
        </p:txBody>
      </p:sp>
      <p:sp>
        <p:nvSpPr>
          <p:cNvPr id="7" name="Text Box 6"/>
          <p:cNvSpPr txBox="1"/>
          <p:nvPr/>
        </p:nvSpPr>
        <p:spPr>
          <a:xfrm>
            <a:off x="-36830" y="5877560"/>
            <a:ext cx="2306320" cy="827405"/>
          </a:xfrm>
          <a:prstGeom prst="rect">
            <a:avLst/>
          </a:prstGeom>
          <a:noFill/>
        </p:spPr>
        <p:txBody>
          <a:bodyPr wrap="square" rtlCol="0" anchor="t">
            <a:noAutofit/>
          </a:bodyPr>
          <a:p>
            <a:pPr algn="ctr"/>
            <a:r>
              <a:rPr lang="uk-UA" b="1" dirty="0" smtClean="0">
                <a:latin typeface="Times New Roman" panose="02020603050405020304" charset="0"/>
                <a:cs typeface="Times New Roman" panose="02020603050405020304" charset="0"/>
                <a:sym typeface="+mn-ea"/>
              </a:rPr>
              <a:t>Е</a:t>
            </a:r>
            <a:r>
              <a:rPr lang="uk-UA" sz="1600" b="1" dirty="0" smtClean="0">
                <a:latin typeface="Times New Roman" panose="02020603050405020304" charset="0"/>
                <a:cs typeface="Times New Roman" panose="02020603050405020304" charset="0"/>
                <a:sym typeface="+mn-ea"/>
              </a:rPr>
              <a:t>РАЗМ РОТТЕРДАМСЬКИ</a:t>
            </a:r>
            <a:r>
              <a:rPr lang="uk-UA" sz="2400" b="1" dirty="0" smtClean="0">
                <a:latin typeface="Times New Roman" panose="02020603050405020304" charset="0"/>
                <a:cs typeface="Times New Roman" panose="02020603050405020304" charset="0"/>
                <a:sym typeface="+mn-ea"/>
              </a:rPr>
              <a:t>й</a:t>
            </a:r>
            <a:endParaRPr lang="uk-UA" sz="2400" b="1" dirty="0" smtClean="0">
              <a:latin typeface="Times New Roman" panose="02020603050405020304" charset="0"/>
              <a:cs typeface="Times New Roman" panose="02020603050405020304" charset="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8" name="Picture 4" descr="C:\Users\Валентина\Desktop\Screenshot_4.png"/>
          <p:cNvPicPr>
            <a:picLocks noChangeAspect="1" noChangeArrowheads="1"/>
          </p:cNvPicPr>
          <p:nvPr/>
        </p:nvPicPr>
        <p:blipFill>
          <a:blip r:embed="rId1"/>
          <a:srcRect/>
          <a:stretch>
            <a:fillRect/>
          </a:stretch>
        </p:blipFill>
        <p:spPr bwMode="auto">
          <a:xfrm>
            <a:off x="-35908" y="307"/>
            <a:ext cx="4791075" cy="4143375"/>
          </a:xfrm>
          <a:prstGeom prst="rect">
            <a:avLst/>
          </a:prstGeom>
          <a:noFill/>
        </p:spPr>
      </p:pic>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540" y="3573145"/>
            <a:ext cx="2374265" cy="342963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2132965"/>
            <a:ext cx="4470400" cy="251587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12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3755" y="-99060"/>
            <a:ext cx="3931285" cy="234251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585" y="3284855"/>
            <a:ext cx="2299970" cy="344932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5" name="Рисунок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60515" y="4509135"/>
            <a:ext cx="2321560" cy="2416175"/>
          </a:xfrm>
          <a:prstGeom prst="rect">
            <a:avLst/>
          </a:prstGeom>
        </p:spPr>
      </p:pic>
      <p:pic>
        <p:nvPicPr>
          <p:cNvPr id="100" name="Picture 99"/>
          <p:cNvPicPr/>
          <p:nvPr/>
        </p:nvPicPr>
        <p:blipFill>
          <a:blip r:embed="rId7"/>
          <a:stretch>
            <a:fillRect/>
          </a:stretch>
        </p:blipFill>
        <p:spPr>
          <a:xfrm>
            <a:off x="4284028" y="4781868"/>
            <a:ext cx="2143125" cy="21431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64704"/>
            <a:ext cx="8229600" cy="5559896"/>
          </a:xfrm>
        </p:spPr>
        <p:txBody>
          <a:bodyPr/>
          <a:lstStyle/>
          <a:p>
            <a:pPr>
              <a:buNone/>
            </a:pPr>
            <a:r>
              <a:rPr lang="ru-RU" dirty="0" err="1" smtClean="0"/>
              <a:t>Наприкінці</a:t>
            </a:r>
            <a:r>
              <a:rPr lang="ru-RU" dirty="0" smtClean="0"/>
              <a:t> </a:t>
            </a:r>
            <a:r>
              <a:rPr lang="ru-RU" b="1" dirty="0" smtClean="0">
                <a:solidFill>
                  <a:srgbClr val="FF0000"/>
                </a:solidFill>
              </a:rPr>
              <a:t>XVI ст</a:t>
            </a:r>
            <a:r>
              <a:rPr lang="ru-RU" dirty="0" smtClean="0"/>
              <a:t>. в </a:t>
            </a:r>
            <a:r>
              <a:rPr lang="ru-RU" dirty="0" err="1" smtClean="0"/>
              <a:t>деяких</a:t>
            </a:r>
            <a:r>
              <a:rPr lang="ru-RU" dirty="0" smtClean="0"/>
              <a:t> </a:t>
            </a:r>
            <a:r>
              <a:rPr lang="ru-RU" dirty="0" err="1" smtClean="0"/>
              <a:t>країнах</a:t>
            </a:r>
            <a:r>
              <a:rPr lang="ru-RU" dirty="0" smtClean="0"/>
              <a:t> </a:t>
            </a:r>
            <a:r>
              <a:rPr lang="ru-RU" dirty="0" err="1" smtClean="0"/>
              <a:t>Європи</a:t>
            </a:r>
            <a:r>
              <a:rPr lang="ru-RU" dirty="0" smtClean="0"/>
              <a:t> культура </a:t>
            </a:r>
            <a:r>
              <a:rPr lang="ru-RU" dirty="0" err="1" smtClean="0"/>
              <a:t>доби</a:t>
            </a:r>
            <a:r>
              <a:rPr lang="ru-RU" dirty="0" smtClean="0"/>
              <a:t> </a:t>
            </a:r>
            <a:r>
              <a:rPr lang="ru-RU" dirty="0" err="1" smtClean="0"/>
              <a:t>Відродження</a:t>
            </a:r>
            <a:r>
              <a:rPr lang="ru-RU" dirty="0" smtClean="0"/>
              <a:t> стала </a:t>
            </a:r>
            <a:r>
              <a:rPr lang="ru-RU" dirty="0" err="1" smtClean="0"/>
              <a:t>поступатися</a:t>
            </a:r>
            <a:r>
              <a:rPr lang="ru-RU" dirty="0" smtClean="0"/>
              <a:t> </a:t>
            </a:r>
            <a:r>
              <a:rPr lang="ru-RU" dirty="0" err="1" smtClean="0"/>
              <a:t>місцем</a:t>
            </a:r>
            <a:r>
              <a:rPr lang="ru-RU" dirty="0" smtClean="0"/>
              <a:t> </a:t>
            </a:r>
            <a:r>
              <a:rPr lang="ru-RU" dirty="0" smtClean="0"/>
              <a:t>новому </a:t>
            </a:r>
            <a:r>
              <a:rPr lang="ru-RU" dirty="0" smtClean="0"/>
              <a:t>стилю — </a:t>
            </a:r>
            <a:r>
              <a:rPr lang="ru-RU" dirty="0" err="1" smtClean="0"/>
              <a:t>бароко</a:t>
            </a:r>
            <a:r>
              <a:rPr lang="ru-RU" dirty="0" smtClean="0"/>
              <a:t>.</a:t>
            </a:r>
            <a:endParaRPr lang="en-US" dirty="0" smtClean="0"/>
          </a:p>
          <a:p>
            <a:pPr>
              <a:buNone/>
            </a:pPr>
            <a:endParaRPr lang="uk-UA" dirty="0"/>
          </a:p>
        </p:txBody>
      </p:sp>
      <p:cxnSp>
        <p:nvCxnSpPr>
          <p:cNvPr id="5" name="Соединительная линия уступом 4"/>
          <p:cNvCxnSpPr/>
          <p:nvPr/>
        </p:nvCxnSpPr>
        <p:spPr>
          <a:xfrm rot="16200000" flipH="1">
            <a:off x="4355976" y="1844824"/>
            <a:ext cx="1656184" cy="1368152"/>
          </a:xfrm>
          <a:prstGeom prst="bentConnector3">
            <a:avLst>
              <a:gd name="adj1" fmla="val 50000"/>
            </a:avLst>
          </a:prstGeom>
          <a:ln>
            <a:tailEnd type="arrow"/>
          </a:ln>
        </p:spPr>
        <p:style>
          <a:lnRef idx="3">
            <a:schemeClr val="accent1"/>
          </a:lnRef>
          <a:fillRef idx="0">
            <a:schemeClr val="accent1"/>
          </a:fillRef>
          <a:effectRef idx="2">
            <a:schemeClr val="accent1"/>
          </a:effectRef>
          <a:fontRef idx="minor">
            <a:schemeClr val="tx1"/>
          </a:fontRef>
        </p:style>
      </p:cxnSp>
      <p:sp>
        <p:nvSpPr>
          <p:cNvPr id="6" name="Прямоугольник 5"/>
          <p:cNvSpPr/>
          <p:nvPr/>
        </p:nvSpPr>
        <p:spPr>
          <a:xfrm>
            <a:off x="583565" y="3357245"/>
            <a:ext cx="8308975" cy="223202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sz="2400" b="1" dirty="0" smtClean="0">
                <a:solidFill>
                  <a:srgbClr val="FF0000"/>
                </a:solidFill>
              </a:rPr>
              <a:t>Бароко</a:t>
            </a:r>
            <a:r>
              <a:rPr lang="uk-UA" sz="2400" b="1" dirty="0" smtClean="0"/>
              <a:t> (від італ. </a:t>
            </a:r>
            <a:r>
              <a:rPr lang="en-US" sz="2400" b="1" dirty="0" err="1" smtClean="0"/>
              <a:t>barocco</a:t>
            </a:r>
            <a:r>
              <a:rPr lang="en-US" sz="2400" b="1" dirty="0" smtClean="0"/>
              <a:t> — </a:t>
            </a:r>
            <a:r>
              <a:rPr lang="uk-UA" sz="2400" b="1" dirty="0" smtClean="0"/>
              <a:t>примхливий, химерний) — доба в образотворчому мистецтві, архітектурі, музиці та літературі країн Європи, колоніальної Центральної і Південної Америки кінця </a:t>
            </a:r>
            <a:r>
              <a:rPr lang="en-US" sz="2400" b="1" dirty="0" smtClean="0"/>
              <a:t>XVI — </a:t>
            </a:r>
            <a:r>
              <a:rPr lang="uk-UA" sz="2400" b="1" dirty="0" smtClean="0"/>
              <a:t>середини </a:t>
            </a:r>
            <a:r>
              <a:rPr lang="en-US" sz="2400" b="1" dirty="0" smtClean="0"/>
              <a:t>XVIII </a:t>
            </a:r>
            <a:r>
              <a:rPr lang="uk-UA" sz="2400" b="1" dirty="0" err="1" smtClean="0"/>
              <a:t>ст</a:t>
            </a:r>
            <a:endParaRPr lang="uk-UA" sz="2400" b="1" dirty="0" err="1" smtClean="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7818</Words>
  <Application>WPS Presentation</Application>
  <PresentationFormat>Экран (4:3)</PresentationFormat>
  <Paragraphs>185</Paragraphs>
  <Slides>34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34</vt:i4>
      </vt:variant>
    </vt:vector>
  </HeadingPairs>
  <TitlesOfParts>
    <vt:vector size="45" baseType="lpstr">
      <vt:lpstr>Arial</vt:lpstr>
      <vt:lpstr>SimSun</vt:lpstr>
      <vt:lpstr>Wingdings</vt:lpstr>
      <vt:lpstr>Wingdings 2</vt:lpstr>
      <vt:lpstr>Times New Roman</vt:lpstr>
      <vt:lpstr>Constantia</vt:lpstr>
      <vt:lpstr>Calibri</vt:lpstr>
      <vt:lpstr>Microsoft YaHei</vt:lpstr>
      <vt:lpstr>Arial Unicode MS</vt:lpstr>
      <vt:lpstr>Century Gothic</vt:lpstr>
      <vt:lpstr>Поток</vt:lpstr>
      <vt:lpstr>Культура епохи бароко. Становлення нової європейської науки  Підготувала: Глушко Н.В вчителька історії КЗ”Харківський ліцей 99 Харківської міської ради”</vt:lpstr>
      <vt:lpstr>Історія- скарбниця наших діянь, свідок минулого, приклад та повчання для сьогодення, застереження для майбутнього.                                       Мігель де Сервантес                                       іспанський   письменник                                            епохи Бароко         </vt:lpstr>
      <vt:lpstr>                 План уроку</vt:lpstr>
      <vt:lpstr>     Кластери- асоціація гроно         епоха Відродження</vt:lpstr>
      <vt:lpstr>         Гра “ Впізнай митця”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РОЗВИТОК МАТЕМАТИКИ</vt:lpstr>
      <vt:lpstr>PowerPoint 演示文稿</vt:lpstr>
      <vt:lpstr>PowerPoint 演示文稿</vt:lpstr>
      <vt:lpstr>Пам'ятник Юрію Дрогобичу (Дрогобич)</vt:lpstr>
      <vt:lpstr>PowerPoint 演示文稿</vt:lpstr>
      <vt:lpstr>PowerPoint 演示文稿</vt:lpstr>
      <vt:lpstr>Розвиток астрономії</vt:lpstr>
      <vt:lpstr> Витяг із вироку кардиналів щодо Галілея.</vt:lpstr>
      <vt:lpstr>Метод “ Сенкан”  Наука</vt:lpstr>
      <vt:lpstr>Домашнє завдання:</vt:lpstr>
      <vt:lpstr>         Дякую за увагу!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Зародження культури бароко. Становлення нової європейської науки</dc:title>
  <dc:creator>Аліна</dc:creator>
  <cp:lastModifiedBy>User</cp:lastModifiedBy>
  <cp:revision>32</cp:revision>
  <dcterms:created xsi:type="dcterms:W3CDTF">2020-07-14T09:35:00Z</dcterms:created>
  <dcterms:modified xsi:type="dcterms:W3CDTF">2024-01-12T16:03:50Z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4AFAF1A23CC04CDCAA73F6199FFCDDC0_12</vt:lpwstr>
  </property>
  <property fmtid="{D5CDD505-2E9C-101B-9397-08002B2CF9AE}" pid="3" name="KSOProductBuildVer">
    <vt:lpwstr>1033-12.2.0.13359</vt:lpwstr>
  </property>
</Properties>
</file>